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6858000" cx="12192000"/>
  <p:notesSz cx="6858000" cy="9144000"/>
  <p:embeddedFontLst>
    <p:embeddedFont>
      <p:font typeface="Gudea"/>
      <p:regular r:id="rId82"/>
      <p:bold r:id="rId83"/>
      <p: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5746BA-A236-4AB0-97D7-1ADA9226482D}">
  <a:tblStyle styleId="{F65746BA-A236-4AB0-97D7-1ADA9226482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Gudea-italic.fntdata"/><Relationship Id="rId83" Type="http://schemas.openxmlformats.org/officeDocument/2006/relationships/font" Target="fonts/Gudea-bold.fntdata"/><Relationship Id="rId42" Type="http://schemas.openxmlformats.org/officeDocument/2006/relationships/slide" Target="slides/slide36.xml"/><Relationship Id="rId86" Type="http://schemas.openxmlformats.org/officeDocument/2006/relationships/font" Target="fonts/OpenSans-bold.fntdata"/><Relationship Id="rId41" Type="http://schemas.openxmlformats.org/officeDocument/2006/relationships/slide" Target="slides/slide35.xml"/><Relationship Id="rId85" Type="http://schemas.openxmlformats.org/officeDocument/2006/relationships/font" Target="fonts/OpenSans-regular.fntdata"/><Relationship Id="rId44" Type="http://schemas.openxmlformats.org/officeDocument/2006/relationships/slide" Target="slides/slide38.xml"/><Relationship Id="rId88" Type="http://schemas.openxmlformats.org/officeDocument/2006/relationships/font" Target="fonts/OpenSans-boldItalic.fntdata"/><Relationship Id="rId43" Type="http://schemas.openxmlformats.org/officeDocument/2006/relationships/slide" Target="slides/slide37.xml"/><Relationship Id="rId87" Type="http://schemas.openxmlformats.org/officeDocument/2006/relationships/font" Target="fonts/OpenSans-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font" Target="fonts/Gudea-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www.cloudflare.com/learning/dns/what-is-dns/" TargetMode="External"/><Relationship Id="rId4" Type="http://schemas.openxmlformats.org/officeDocument/2006/relationships/hyperlink" Target="https://www.cloudflare.com/learning/dns/glossary/what-is-a-domain-name/" TargetMode="External"/><Relationship Id="rId5" Type="http://schemas.openxmlformats.org/officeDocument/2006/relationships/hyperlink" Target="https://www.cloudflare.com/learning/dns/glossary/dns-zon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en.wikipedia.org/wiki/Domain_Name_System" TargetMode="External"/><Relationship Id="rId4" Type="http://schemas.openxmlformats.org/officeDocument/2006/relationships/hyperlink" Target="https://en.wikipedia.org/wiki/Transmission_Control_Protocol" TargetMode="External"/><Relationship Id="rId5" Type="http://schemas.openxmlformats.org/officeDocument/2006/relationships/hyperlink" Target="https://en.wikipedia.org/wiki/User_Datagram_Protocol" TargetMode="External"/><Relationship Id="rId6" Type="http://schemas.openxmlformats.org/officeDocument/2006/relationships/hyperlink" Target="https://en.wikipedia.org/wiki/Time_to_live" TargetMode="External"/><Relationship Id="rId7" Type="http://schemas.openxmlformats.org/officeDocument/2006/relationships/hyperlink" Target="https://en.wikipedia.org/wiki/Zone_file" TargetMode="External"/><Relationship Id="rId8" Type="http://schemas.openxmlformats.org/officeDocument/2006/relationships/hyperlink" Target="https://en.wikipedia.org/wiki/Session_Initiation_Protoco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blog.catchpoint.com/wp-content/uploads/2017/04/Image2.p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6.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id="85" name="Google Shape;85;p13"/>
          <p:cNvPicPr preferRelativeResize="0"/>
          <p:nvPr/>
        </p:nvPicPr>
        <p:blipFill rotWithShape="1">
          <a:blip r:embed="rId3">
            <a:alphaModFix/>
          </a:blip>
          <a:srcRect b="0" l="0" r="0" t="0"/>
          <a:stretch/>
        </p:blipFill>
        <p:spPr>
          <a:xfrm>
            <a:off x="803564" y="1259632"/>
            <a:ext cx="10626435" cy="4241832"/>
          </a:xfrm>
          <a:prstGeom prst="rect">
            <a:avLst/>
          </a:prstGeom>
          <a:noFill/>
          <a:ln>
            <a:noFill/>
          </a:ln>
        </p:spPr>
      </p:pic>
      <p:sp>
        <p:nvSpPr>
          <p:cNvPr id="86" name="Google Shape;86;p13"/>
          <p:cNvSpPr/>
          <p:nvPr/>
        </p:nvSpPr>
        <p:spPr>
          <a:xfrm>
            <a:off x="3635833" y="250571"/>
            <a:ext cx="4737964"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rgbClr val="FFFF00"/>
                </a:solidFill>
                <a:latin typeface="Calibri"/>
                <a:ea typeface="Calibri"/>
                <a:cs typeface="Calibri"/>
                <a:sym typeface="Calibri"/>
              </a:rPr>
              <a:t>Communication</a:t>
            </a:r>
            <a:endParaRPr b="1" i="0" sz="5400" u="none" cap="none" strike="noStrike">
              <a:solidFill>
                <a:srgbClr val="FFFF00"/>
              </a:solidFill>
              <a:latin typeface="Calibri"/>
              <a:ea typeface="Calibri"/>
              <a:cs typeface="Calibri"/>
              <a:sym typeface="Calibri"/>
            </a:endParaRPr>
          </a:p>
        </p:txBody>
      </p:sp>
      <p:sp>
        <p:nvSpPr>
          <p:cNvPr id="87" name="Google Shape;87;p13"/>
          <p:cNvSpPr txBox="1"/>
          <p:nvPr/>
        </p:nvSpPr>
        <p:spPr>
          <a:xfrm flipH="1">
            <a:off x="1006772" y="5943600"/>
            <a:ext cx="1030286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rgbClr val="0070C0"/>
                </a:solidFill>
                <a:latin typeface="Calibri"/>
                <a:ea typeface="Calibri"/>
                <a:cs typeface="Calibri"/>
                <a:sym typeface="Calibri"/>
              </a:rPr>
              <a:t>Names are easier to remember than numbers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5400"/>
              <a:buFont typeface="Arial"/>
              <a:buNone/>
            </a:pPr>
            <a:r>
              <a:rPr b="1" i="0" lang="en-US" sz="5400" cap="none">
                <a:solidFill>
                  <a:srgbClr val="548135"/>
                </a:solidFill>
                <a:latin typeface="Arial"/>
                <a:ea typeface="Arial"/>
                <a:cs typeface="Arial"/>
                <a:sym typeface="Arial"/>
              </a:rPr>
              <a:t>DNS  Features</a:t>
            </a:r>
            <a:endParaRPr b="1" sz="5400">
              <a:solidFill>
                <a:srgbClr val="548135"/>
              </a:solidFill>
            </a:endParaRPr>
          </a:p>
        </p:txBody>
      </p:sp>
      <p:pic>
        <p:nvPicPr>
          <p:cNvPr id="138" name="Google Shape;138;p22"/>
          <p:cNvPicPr preferRelativeResize="0"/>
          <p:nvPr/>
        </p:nvPicPr>
        <p:blipFill rotWithShape="1">
          <a:blip r:embed="rId3">
            <a:alphaModFix/>
          </a:blip>
          <a:srcRect b="0" l="0" r="0" t="0"/>
          <a:stretch/>
        </p:blipFill>
        <p:spPr>
          <a:xfrm>
            <a:off x="838199" y="1690687"/>
            <a:ext cx="10626969" cy="44990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400"/>
              <a:buFont typeface="Arial"/>
              <a:buNone/>
            </a:pPr>
            <a:r>
              <a:rPr b="1" i="0" lang="en-US" sz="4400" cap="none">
                <a:solidFill>
                  <a:srgbClr val="548135"/>
                </a:solidFill>
                <a:latin typeface="Arial"/>
                <a:ea typeface="Arial"/>
                <a:cs typeface="Arial"/>
                <a:sym typeface="Arial"/>
              </a:rPr>
              <a:t>DNS  Features</a:t>
            </a:r>
            <a:endParaRPr/>
          </a:p>
        </p:txBody>
      </p:sp>
      <p:pic>
        <p:nvPicPr>
          <p:cNvPr id="144" name="Google Shape;144;p23"/>
          <p:cNvPicPr preferRelativeResize="0"/>
          <p:nvPr/>
        </p:nvPicPr>
        <p:blipFill rotWithShape="1">
          <a:blip r:embed="rId3">
            <a:alphaModFix/>
          </a:blip>
          <a:srcRect b="0" l="0" r="0" t="0"/>
          <a:stretch/>
        </p:blipFill>
        <p:spPr>
          <a:xfrm>
            <a:off x="390525" y="1487844"/>
            <a:ext cx="11801475" cy="461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400"/>
              <a:buFont typeface="Arial"/>
              <a:buNone/>
            </a:pPr>
            <a:r>
              <a:rPr b="1" i="0" lang="en-US" sz="4400" cap="none">
                <a:solidFill>
                  <a:srgbClr val="548135"/>
                </a:solidFill>
                <a:latin typeface="Arial"/>
                <a:ea typeface="Arial"/>
                <a:cs typeface="Arial"/>
                <a:sym typeface="Arial"/>
              </a:rPr>
              <a:t>DNS  Features</a:t>
            </a:r>
            <a:endParaRPr/>
          </a:p>
        </p:txBody>
      </p:sp>
      <p:pic>
        <p:nvPicPr>
          <p:cNvPr id="150" name="Google Shape;150;p24"/>
          <p:cNvPicPr preferRelativeResize="0"/>
          <p:nvPr/>
        </p:nvPicPr>
        <p:blipFill rotWithShape="1">
          <a:blip r:embed="rId3">
            <a:alphaModFix/>
          </a:blip>
          <a:srcRect b="0" l="0" r="0" t="0"/>
          <a:stretch/>
        </p:blipFill>
        <p:spPr>
          <a:xfrm>
            <a:off x="554635" y="1476738"/>
            <a:ext cx="10672997" cy="4562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3">
            <a:alphaModFix/>
          </a:blip>
          <a:srcRect b="0" l="0" r="0" t="0"/>
          <a:stretch/>
        </p:blipFill>
        <p:spPr>
          <a:xfrm>
            <a:off x="365760" y="436099"/>
            <a:ext cx="11451101" cy="59785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omic Sans MS"/>
              <a:buNone/>
            </a:pPr>
            <a:r>
              <a:rPr b="1" lang="en-US" u="sng">
                <a:latin typeface="Comic Sans MS"/>
                <a:ea typeface="Comic Sans MS"/>
                <a:cs typeface="Comic Sans MS"/>
                <a:sym typeface="Comic Sans MS"/>
              </a:rPr>
              <a:t>Database in Structured Format</a:t>
            </a:r>
            <a:endParaRPr/>
          </a:p>
        </p:txBody>
      </p:sp>
      <p:sp>
        <p:nvSpPr>
          <p:cNvPr id="161" name="Google Shape;16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Comic Sans MS"/>
                <a:ea typeface="Comic Sans MS"/>
                <a:cs typeface="Comic Sans MS"/>
                <a:sym typeface="Comic Sans MS"/>
              </a:rPr>
              <a:t>Data is indexed by domain names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Comic Sans MS"/>
                <a:ea typeface="Comic Sans MS"/>
                <a:cs typeface="Comic Sans MS"/>
                <a:sym typeface="Comic Sans MS"/>
              </a:rPr>
              <a:t>A  domain name is a sequence of labels</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Comic Sans MS"/>
                <a:ea typeface="Comic Sans MS"/>
                <a:cs typeface="Comic Sans MS"/>
                <a:sym typeface="Comic Sans MS"/>
              </a:rPr>
              <a:t>Labels are separated by dots (“.”) and form a tree</a:t>
            </a:r>
            <a:endParaRPr/>
          </a:p>
          <a:p>
            <a:pPr indent="-228600" lvl="0" marL="228600" rtl="0" algn="l">
              <a:lnSpc>
                <a:spcPct val="90000"/>
              </a:lnSpc>
              <a:spcBef>
                <a:spcPts val="1000"/>
              </a:spcBef>
              <a:spcAft>
                <a:spcPts val="0"/>
              </a:spcAft>
              <a:buClr>
                <a:schemeClr val="dk1"/>
              </a:buClr>
              <a:buSzPts val="2800"/>
              <a:buFont typeface="Noto Sans Symbols"/>
              <a:buChar char="❑"/>
            </a:pPr>
            <a:r>
              <a:rPr lang="en-US">
                <a:latin typeface="Comic Sans MS"/>
                <a:ea typeface="Comic Sans MS"/>
                <a:cs typeface="Comic Sans MS"/>
                <a:sym typeface="Comic Sans MS"/>
              </a:rPr>
              <a:t>Eg:</a:t>
            </a:r>
            <a:r>
              <a:rPr b="1" lang="en-US">
                <a:solidFill>
                  <a:srgbClr val="00B050"/>
                </a:solidFill>
                <a:latin typeface="Comic Sans MS"/>
                <a:ea typeface="Comic Sans MS"/>
                <a:cs typeface="Comic Sans MS"/>
                <a:sym typeface="Comic Sans MS"/>
              </a:rPr>
              <a:t> www.classroom.edu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omic Sans MS"/>
              <a:buNone/>
            </a:pPr>
            <a:r>
              <a:rPr b="1" lang="en-US" u="sng">
                <a:latin typeface="Comic Sans MS"/>
                <a:ea typeface="Comic Sans MS"/>
                <a:cs typeface="Comic Sans MS"/>
                <a:sym typeface="Comic Sans MS"/>
              </a:rPr>
              <a:t>Hierarchical Database</a:t>
            </a:r>
            <a:endParaRPr/>
          </a:p>
        </p:txBody>
      </p:sp>
      <p:sp>
        <p:nvSpPr>
          <p:cNvPr id="167" name="Google Shape;16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Comic Sans MS"/>
                <a:ea typeface="Comic Sans MS"/>
                <a:cs typeface="Comic Sans MS"/>
                <a:sym typeface="Comic Sans MS"/>
              </a:rPr>
              <a:t>Root (“.”) at top, domain names as leaves underneath </a:t>
            </a:r>
            <a:endParaRPr/>
          </a:p>
          <a:p>
            <a:pPr indent="-228600" lvl="0" marL="228600" rtl="0" algn="l">
              <a:lnSpc>
                <a:spcPct val="90000"/>
              </a:lnSpc>
              <a:spcBef>
                <a:spcPts val="1000"/>
              </a:spcBef>
              <a:spcAft>
                <a:spcPts val="0"/>
              </a:spcAft>
              <a:buClr>
                <a:schemeClr val="dk1"/>
              </a:buClr>
              <a:buSzPts val="2800"/>
              <a:buChar char="•"/>
            </a:pPr>
            <a:r>
              <a:rPr lang="en-US">
                <a:latin typeface="Comic Sans MS"/>
                <a:ea typeface="Comic Sans MS"/>
                <a:cs typeface="Comic Sans MS"/>
                <a:sym typeface="Comic Sans MS"/>
              </a:rPr>
              <a:t>Administration is Shared</a:t>
            </a:r>
            <a:endParaRPr/>
          </a:p>
          <a:p>
            <a:pPr indent="-228600" lvl="0" marL="228600" rtl="0" algn="l">
              <a:lnSpc>
                <a:spcPct val="90000"/>
              </a:lnSpc>
              <a:spcBef>
                <a:spcPts val="1000"/>
              </a:spcBef>
              <a:spcAft>
                <a:spcPts val="0"/>
              </a:spcAft>
              <a:buClr>
                <a:schemeClr val="dk1"/>
              </a:buClr>
              <a:buSzPts val="2800"/>
              <a:buChar char="•"/>
            </a:pPr>
            <a:r>
              <a:rPr lang="en-US">
                <a:latin typeface="Comic Sans MS"/>
                <a:ea typeface="Comic Sans MS"/>
                <a:cs typeface="Comic Sans MS"/>
                <a:sym typeface="Comic Sans MS"/>
              </a:rPr>
              <a:t>Authority is delegated, No single entity in charge.</a:t>
            </a:r>
            <a:endParaRPr/>
          </a:p>
          <a:p>
            <a:pPr indent="0" lvl="0" marL="0" rtl="0" algn="l">
              <a:lnSpc>
                <a:spcPct val="90000"/>
              </a:lnSpc>
              <a:spcBef>
                <a:spcPts val="1000"/>
              </a:spcBef>
              <a:spcAft>
                <a:spcPts val="0"/>
              </a:spcAft>
              <a:buClr>
                <a:schemeClr val="dk1"/>
              </a:buClr>
              <a:buSzPts val="2800"/>
              <a:buNone/>
            </a:pPr>
            <a:r>
              <a:rPr lang="en-US">
                <a:latin typeface="Comic Sans MS"/>
                <a:ea typeface="Comic Sans MS"/>
                <a:cs typeface="Comic Sans MS"/>
                <a:sym typeface="Comic Sans MS"/>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Hierarchical Database</a:t>
            </a:r>
            <a:endParaRPr/>
          </a:p>
        </p:txBody>
      </p:sp>
      <p:pic>
        <p:nvPicPr>
          <p:cNvPr id="173" name="Google Shape;173;p28"/>
          <p:cNvPicPr preferRelativeResize="0"/>
          <p:nvPr/>
        </p:nvPicPr>
        <p:blipFill rotWithShape="1">
          <a:blip r:embed="rId3">
            <a:alphaModFix/>
          </a:blip>
          <a:srcRect b="0" l="0" r="0" t="0"/>
          <a:stretch/>
        </p:blipFill>
        <p:spPr>
          <a:xfrm>
            <a:off x="526473" y="1454727"/>
            <a:ext cx="10827327" cy="504305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All the Parts of a Domain Name</a:t>
            </a:r>
            <a:endParaRPr u="sng"/>
          </a:p>
        </p:txBody>
      </p:sp>
      <p:pic>
        <p:nvPicPr>
          <p:cNvPr descr="parts of domain name tld" id="179" name="Google Shape;179;p29"/>
          <p:cNvPicPr preferRelativeResize="0"/>
          <p:nvPr>
            <p:ph idx="1" type="body"/>
          </p:nvPr>
        </p:nvPicPr>
        <p:blipFill rotWithShape="1">
          <a:blip r:embed="rId3">
            <a:alphaModFix/>
          </a:blip>
          <a:srcRect b="0" l="0" r="0" t="0"/>
          <a:stretch/>
        </p:blipFill>
        <p:spPr>
          <a:xfrm>
            <a:off x="1939498" y="1825625"/>
            <a:ext cx="8313003" cy="43513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blip>
          <a:srcRect b="0" l="0" r="0" t="0"/>
          <a:stretch/>
        </p:blipFill>
        <p:spPr>
          <a:xfrm>
            <a:off x="627184" y="767714"/>
            <a:ext cx="10922391" cy="54502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3</a:t>
            </a:r>
            <a:r>
              <a:rPr b="1" baseline="30000" lang="en-US" u="sng"/>
              <a:t>rd</a:t>
            </a:r>
            <a:r>
              <a:rPr b="1" lang="en-US" u="sng"/>
              <a:t> Level-Subdomain</a:t>
            </a:r>
            <a:endParaRPr u="sng"/>
          </a:p>
        </p:txBody>
      </p:sp>
      <p:sp>
        <p:nvSpPr>
          <p:cNvPr id="190" name="Google Shape;190;p31"/>
          <p:cNvSpPr txBox="1"/>
          <p:nvPr>
            <p:ph idx="1" type="body"/>
          </p:nvPr>
        </p:nvSpPr>
        <p:spPr>
          <a:xfrm>
            <a:off x="838199" y="1825625"/>
            <a:ext cx="11179629"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A subdomain is related to the main or root domain and is the portion to the left of your second-level domain. </a:t>
            </a:r>
            <a:endParaRPr/>
          </a:p>
          <a:p>
            <a:pPr indent="0" lvl="0" marL="0" rtl="0" algn="just">
              <a:lnSpc>
                <a:spcPct val="90000"/>
              </a:lnSpc>
              <a:spcBef>
                <a:spcPts val="1000"/>
              </a:spcBef>
              <a:spcAft>
                <a:spcPts val="0"/>
              </a:spcAft>
              <a:buClr>
                <a:schemeClr val="dk1"/>
              </a:buClr>
              <a:buSzPts val="1200"/>
              <a:buNone/>
            </a:pPr>
            <a:r>
              <a:t/>
            </a:r>
            <a:endParaRPr sz="1200"/>
          </a:p>
          <a:p>
            <a:pPr indent="0" lvl="0" marL="0" rtl="0" algn="just">
              <a:lnSpc>
                <a:spcPct val="90000"/>
              </a:lnSpc>
              <a:spcBef>
                <a:spcPts val="1000"/>
              </a:spcBef>
              <a:spcAft>
                <a:spcPts val="0"/>
              </a:spcAft>
              <a:buClr>
                <a:schemeClr val="dk1"/>
              </a:buClr>
              <a:buSzPts val="2800"/>
              <a:buNone/>
            </a:pPr>
            <a:r>
              <a:rPr lang="en-US"/>
              <a:t>If you own your own domain, such as </a:t>
            </a:r>
            <a:r>
              <a:rPr i="1" lang="en-US"/>
              <a:t>myexample.org</a:t>
            </a:r>
            <a:r>
              <a:rPr lang="en-US"/>
              <a:t> and decide to operate a blog on a subdomain, your domain would read as </a:t>
            </a:r>
            <a:r>
              <a:rPr i="1" lang="en-US"/>
              <a:t>blog.myexample.org</a:t>
            </a:r>
            <a:r>
              <a:rPr lang="en-US"/>
              <a:t>. </a:t>
            </a:r>
            <a:endParaRPr/>
          </a:p>
          <a:p>
            <a:pPr indent="0" lvl="0" marL="0" rtl="0" algn="just">
              <a:lnSpc>
                <a:spcPct val="90000"/>
              </a:lnSpc>
              <a:spcBef>
                <a:spcPts val="1000"/>
              </a:spcBef>
              <a:spcAft>
                <a:spcPts val="0"/>
              </a:spcAft>
              <a:buClr>
                <a:schemeClr val="dk1"/>
              </a:buClr>
              <a:buSzPts val="2800"/>
              <a:buNone/>
            </a:pPr>
            <a:r>
              <a:rPr lang="en-US"/>
              <a:t>Sometimes you will see subdomains referred to as “third-level domains.”</a:t>
            </a:r>
            <a:endParaRPr/>
          </a:p>
          <a:p>
            <a:pPr indent="-50800" lvl="0" marL="22860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90000"/>
              </a:lnSpc>
              <a:spcBef>
                <a:spcPts val="0"/>
              </a:spcBef>
              <a:spcAft>
                <a:spcPts val="0"/>
              </a:spcAft>
              <a:buClr>
                <a:schemeClr val="dk1"/>
              </a:buClr>
              <a:buSzPct val="100000"/>
              <a:buNone/>
            </a:pPr>
            <a:r>
              <a:rPr b="0" i="0" lang="en-US">
                <a:latin typeface="Arial"/>
                <a:ea typeface="Arial"/>
                <a:cs typeface="Arial"/>
                <a:sym typeface="Arial"/>
              </a:rPr>
              <a:t>Name resolution is a method of reconciling an IP address to a user friendly computer name.</a:t>
            </a:r>
            <a:endParaRPr/>
          </a:p>
          <a:p>
            <a:pPr indent="0" lvl="0" marL="0" rtl="0" algn="l">
              <a:lnSpc>
                <a:spcPct val="90000"/>
              </a:lnSpc>
              <a:spcBef>
                <a:spcPts val="1000"/>
              </a:spcBef>
              <a:spcAft>
                <a:spcPts val="0"/>
              </a:spcAft>
              <a:buClr>
                <a:schemeClr val="dk1"/>
              </a:buClr>
              <a:buSzPct val="100000"/>
              <a:buNone/>
            </a:pPr>
            <a:r>
              <a:t/>
            </a:r>
            <a:endParaRPr b="0" i="0" sz="1600">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rPr b="0" i="0" lang="en-US" sz="2800" u="none" cap="none" strike="noStrike">
                <a:latin typeface="Gudea"/>
                <a:ea typeface="Gudea"/>
                <a:cs typeface="Gudea"/>
                <a:sym typeface="Gudea"/>
              </a:rPr>
              <a:t>There are several ways that the host machine can resolve a domain name. </a:t>
            </a:r>
            <a:endParaRPr/>
          </a:p>
          <a:p>
            <a:pPr indent="0" lvl="0" marL="0" rtl="0" algn="l">
              <a:lnSpc>
                <a:spcPct val="90000"/>
              </a:lnSpc>
              <a:spcBef>
                <a:spcPts val="1000"/>
              </a:spcBef>
              <a:spcAft>
                <a:spcPts val="0"/>
              </a:spcAft>
              <a:buClr>
                <a:schemeClr val="dk1"/>
              </a:buClr>
              <a:buSzPct val="100000"/>
              <a:buNone/>
            </a:pPr>
            <a:r>
              <a:t/>
            </a:r>
            <a:endParaRPr b="0" i="0" sz="2800" u="none" cap="none" strike="noStrike">
              <a:latin typeface="Gudea"/>
              <a:ea typeface="Gudea"/>
              <a:cs typeface="Gudea"/>
              <a:sym typeface="Gudea"/>
            </a:endParaRPr>
          </a:p>
          <a:p>
            <a:pPr indent="0" lvl="0" marL="0" rtl="0" algn="l">
              <a:lnSpc>
                <a:spcPct val="90000"/>
              </a:lnSpc>
              <a:spcBef>
                <a:spcPts val="1000"/>
              </a:spcBef>
              <a:spcAft>
                <a:spcPts val="0"/>
              </a:spcAft>
              <a:buClr>
                <a:schemeClr val="dk1"/>
              </a:buClr>
              <a:buSzPct val="100000"/>
              <a:buNone/>
            </a:pPr>
            <a:r>
              <a:rPr b="0" i="0" lang="en-US" sz="2800" u="none" cap="none" strike="noStrike">
                <a:latin typeface="Gudea"/>
                <a:ea typeface="Gudea"/>
                <a:cs typeface="Gudea"/>
                <a:sym typeface="Gudea"/>
              </a:rPr>
              <a:t>The main ones are:</a:t>
            </a:r>
            <a:endParaRPr/>
          </a:p>
          <a:p>
            <a:pPr indent="-228600" lvl="0" marL="228600" rtl="0" algn="l">
              <a:lnSpc>
                <a:spcPct val="90000"/>
              </a:lnSpc>
              <a:spcBef>
                <a:spcPts val="1000"/>
              </a:spcBef>
              <a:spcAft>
                <a:spcPts val="0"/>
              </a:spcAft>
              <a:buClr>
                <a:schemeClr val="dk1"/>
              </a:buClr>
              <a:buSzPct val="100000"/>
              <a:buFont typeface="Noto Sans Symbols"/>
              <a:buChar char="✔"/>
            </a:pPr>
            <a:r>
              <a:rPr lang="en-US">
                <a:latin typeface="Gudea"/>
                <a:ea typeface="Gudea"/>
                <a:cs typeface="Gudea"/>
                <a:sym typeface="Gudea"/>
              </a:rPr>
              <a:t>Hosts File Lookup (Local Resolution)</a:t>
            </a:r>
            <a:endParaRPr>
              <a:latin typeface="Gudea"/>
              <a:ea typeface="Gudea"/>
              <a:cs typeface="Gudea"/>
              <a:sym typeface="Gudea"/>
            </a:endParaRPr>
          </a:p>
          <a:p>
            <a:pPr indent="-228600" lvl="0" marL="228600" rtl="0" algn="l">
              <a:lnSpc>
                <a:spcPct val="90000"/>
              </a:lnSpc>
              <a:spcBef>
                <a:spcPts val="1000"/>
              </a:spcBef>
              <a:spcAft>
                <a:spcPts val="0"/>
              </a:spcAft>
              <a:buClr>
                <a:schemeClr val="dk1"/>
              </a:buClr>
              <a:buSzPct val="100000"/>
              <a:buFont typeface="Noto Sans Symbols"/>
              <a:buChar char="✔"/>
            </a:pPr>
            <a:r>
              <a:rPr lang="en-US">
                <a:latin typeface="Gudea"/>
                <a:ea typeface="Gudea"/>
                <a:cs typeface="Gudea"/>
                <a:sym typeface="Gudea"/>
              </a:rPr>
              <a:t>DNS Lookup (Global Resolution)</a:t>
            </a:r>
            <a:endParaRPr/>
          </a:p>
          <a:p>
            <a:pPr indent="-130810" lvl="0" marL="228600" rtl="0" algn="l">
              <a:lnSpc>
                <a:spcPct val="90000"/>
              </a:lnSpc>
              <a:spcBef>
                <a:spcPts val="1000"/>
              </a:spcBef>
              <a:spcAft>
                <a:spcPts val="0"/>
              </a:spcAft>
              <a:buClr>
                <a:schemeClr val="dk1"/>
              </a:buClr>
              <a:buSzPct val="100000"/>
              <a:buFont typeface="Noto Sans Symbols"/>
              <a:buNone/>
            </a:pPr>
            <a:r>
              <a:t/>
            </a:r>
            <a:endParaRPr>
              <a:latin typeface="Gudea"/>
              <a:ea typeface="Gudea"/>
              <a:cs typeface="Gudea"/>
              <a:sym typeface="Gudea"/>
            </a:endParaRPr>
          </a:p>
          <a:p>
            <a:pPr indent="0" lvl="0" marL="0" marR="0" rtl="0" algn="l">
              <a:lnSpc>
                <a:spcPct val="100000"/>
              </a:lnSpc>
              <a:spcBef>
                <a:spcPts val="0"/>
              </a:spcBef>
              <a:spcAft>
                <a:spcPts val="0"/>
              </a:spcAft>
              <a:buClr>
                <a:schemeClr val="dk1"/>
              </a:buClr>
              <a:buSzPct val="100000"/>
              <a:buFont typeface="Gudea"/>
              <a:buNone/>
            </a:pPr>
            <a:r>
              <a:rPr b="0" i="0" lang="en-US" sz="2800" u="none" cap="none" strike="noStrike">
                <a:latin typeface="Gudea"/>
                <a:ea typeface="Gudea"/>
                <a:cs typeface="Gudea"/>
                <a:sym typeface="Gudea"/>
              </a:rPr>
              <a:t>Generally a host will try </a:t>
            </a:r>
            <a:r>
              <a:rPr b="1" i="0" lang="en-US" sz="2800" u="none" cap="none" strike="noStrike">
                <a:latin typeface="Gudea"/>
                <a:ea typeface="Gudea"/>
                <a:cs typeface="Gudea"/>
                <a:sym typeface="Gudea"/>
              </a:rPr>
              <a:t>multiple methods</a:t>
            </a:r>
            <a:r>
              <a:rPr b="0" i="0" lang="en-US" sz="2800" u="none" cap="none" strike="noStrike">
                <a:latin typeface="Gudea"/>
                <a:ea typeface="Gudea"/>
                <a:cs typeface="Gudea"/>
                <a:sym typeface="Gudea"/>
              </a:rPr>
              <a:t> until it succeeds or runs out of </a:t>
            </a:r>
            <a:endParaRPr/>
          </a:p>
          <a:p>
            <a:pPr indent="0" lvl="0" marL="0" marR="0" rtl="0" algn="l">
              <a:lnSpc>
                <a:spcPct val="100000"/>
              </a:lnSpc>
              <a:spcBef>
                <a:spcPts val="0"/>
              </a:spcBef>
              <a:spcAft>
                <a:spcPts val="0"/>
              </a:spcAft>
              <a:buClr>
                <a:schemeClr val="dk1"/>
              </a:buClr>
              <a:buSzPct val="100000"/>
              <a:buFont typeface="Gudea"/>
              <a:buNone/>
            </a:pPr>
            <a:r>
              <a:rPr b="0" i="0" lang="en-US" sz="2800" u="none" cap="none" strike="noStrike">
                <a:latin typeface="Gudea"/>
                <a:ea typeface="Gudea"/>
                <a:cs typeface="Gudea"/>
                <a:sym typeface="Gudea"/>
              </a:rPr>
              <a:t>methods to try, and then it fails.</a:t>
            </a:r>
            <a:endParaRPr/>
          </a:p>
          <a:p>
            <a:pPr indent="0" lvl="0" marL="0" marR="0" rtl="0" algn="l">
              <a:lnSpc>
                <a:spcPct val="100000"/>
              </a:lnSpc>
              <a:spcBef>
                <a:spcPts val="0"/>
              </a:spcBef>
              <a:spcAft>
                <a:spcPts val="0"/>
              </a:spcAft>
              <a:buClr>
                <a:schemeClr val="dk1"/>
              </a:buClr>
              <a:buSzPct val="100000"/>
              <a:buFont typeface="Calibri"/>
              <a:buNone/>
            </a:pPr>
            <a:r>
              <a:t/>
            </a:r>
            <a:endParaRPr b="0" i="0" sz="1200" u="none" cap="none" strike="noStrike"/>
          </a:p>
          <a:p>
            <a:pPr indent="0" lvl="0" marL="0" marR="0" rtl="0" algn="l">
              <a:lnSpc>
                <a:spcPct val="100000"/>
              </a:lnSpc>
              <a:spcBef>
                <a:spcPts val="0"/>
              </a:spcBef>
              <a:spcAft>
                <a:spcPts val="0"/>
              </a:spcAft>
              <a:buClr>
                <a:schemeClr val="dk1"/>
              </a:buClr>
              <a:buSzPct val="100000"/>
              <a:buFont typeface="Calibri"/>
              <a:buNone/>
            </a:pPr>
            <a:r>
              <a:t/>
            </a:r>
            <a:endParaRPr b="0" i="0" sz="2800" u="none" cap="none" strike="noStrike">
              <a:latin typeface="Gudea"/>
              <a:ea typeface="Gudea"/>
              <a:cs typeface="Gudea"/>
              <a:sym typeface="Gudea"/>
            </a:endParaRPr>
          </a:p>
          <a:p>
            <a:pPr indent="0" lvl="0" marL="0" marR="0" rtl="0" algn="l">
              <a:lnSpc>
                <a:spcPct val="100000"/>
              </a:lnSpc>
              <a:spcBef>
                <a:spcPts val="0"/>
              </a:spcBef>
              <a:spcAft>
                <a:spcPts val="0"/>
              </a:spcAft>
              <a:buClr>
                <a:schemeClr val="dk1"/>
              </a:buClr>
              <a:buSzPct val="100000"/>
              <a:buFont typeface="Gudea"/>
              <a:buNone/>
            </a:pPr>
            <a:r>
              <a:rPr b="0" i="0" lang="en-US" sz="2800" u="none" cap="none" strike="noStrike">
                <a:latin typeface="Gudea"/>
                <a:ea typeface="Gudea"/>
                <a:cs typeface="Gudea"/>
                <a:sym typeface="Gudea"/>
              </a:rPr>
              <a:t>The order in which it tries this method is a host parameter that can be changed.</a:t>
            </a:r>
            <a:endParaRPr b="0" i="0" sz="1200" u="none" cap="none" strike="noStrike"/>
          </a:p>
          <a:p>
            <a:pPr indent="0" lvl="0" marL="0" marR="0" rtl="0" algn="l">
              <a:lnSpc>
                <a:spcPct val="100000"/>
              </a:lnSpc>
              <a:spcBef>
                <a:spcPts val="0"/>
              </a:spcBef>
              <a:spcAft>
                <a:spcPts val="0"/>
              </a:spcAft>
              <a:buClr>
                <a:schemeClr val="dk1"/>
              </a:buClr>
              <a:buSzPct val="100000"/>
              <a:buFont typeface="Calibri"/>
              <a:buNone/>
            </a:pPr>
            <a:r>
              <a:t/>
            </a:r>
            <a:endParaRPr b="0" i="0" sz="2800" u="none" cap="none" strike="noStrike">
              <a:latin typeface="Gudea"/>
              <a:ea typeface="Gudea"/>
              <a:cs typeface="Gudea"/>
              <a:sym typeface="Gudea"/>
            </a:endParaRPr>
          </a:p>
          <a:p>
            <a:pPr indent="0" lvl="0" marL="0" marR="0" rtl="0" algn="l">
              <a:lnSpc>
                <a:spcPct val="100000"/>
              </a:lnSpc>
              <a:spcBef>
                <a:spcPts val="0"/>
              </a:spcBef>
              <a:spcAft>
                <a:spcPts val="0"/>
              </a:spcAft>
              <a:buClr>
                <a:schemeClr val="dk1"/>
              </a:buClr>
              <a:buSzPct val="100000"/>
              <a:buFont typeface="Gudea"/>
              <a:buNone/>
            </a:pPr>
            <a:r>
              <a:rPr b="0" i="0" lang="en-US" sz="2800" u="none" cap="none" strike="noStrike">
                <a:latin typeface="Gudea"/>
                <a:ea typeface="Gudea"/>
                <a:cs typeface="Gudea"/>
                <a:sym typeface="Gudea"/>
              </a:rPr>
              <a:t>In Linux this is done in the</a:t>
            </a:r>
            <a:r>
              <a:rPr b="1" i="0" lang="en-US" sz="2800" u="none" cap="none" strike="noStrike">
                <a:latin typeface="Gudea"/>
                <a:ea typeface="Gudea"/>
                <a:cs typeface="Gudea"/>
                <a:sym typeface="Gudea"/>
              </a:rPr>
              <a:t> /etc/</a:t>
            </a:r>
            <a:r>
              <a:rPr b="1" i="1" lang="en-US" sz="2800" u="none" cap="none" strike="noStrike">
                <a:latin typeface="Gudea"/>
                <a:ea typeface="Gudea"/>
                <a:cs typeface="Gudea"/>
                <a:sym typeface="Gudea"/>
              </a:rPr>
              <a:t>nsswitch.conf</a:t>
            </a:r>
            <a:r>
              <a:rPr b="0" i="1" lang="en-US" sz="2800" u="none" cap="none" strike="noStrike">
                <a:latin typeface="Gudea"/>
                <a:ea typeface="Gudea"/>
                <a:cs typeface="Gudea"/>
                <a:sym typeface="Gudea"/>
              </a:rPr>
              <a:t>  file.</a:t>
            </a:r>
            <a:endParaRPr>
              <a:latin typeface="Gudea"/>
              <a:ea typeface="Gudea"/>
              <a:cs typeface="Gudea"/>
              <a:sym typeface="Gudea"/>
            </a:endParaRPr>
          </a:p>
          <a:p>
            <a:pPr indent="0" lvl="0" marL="0" rtl="0" algn="l">
              <a:lnSpc>
                <a:spcPct val="90000"/>
              </a:lnSpc>
              <a:spcBef>
                <a:spcPts val="1000"/>
              </a:spcBef>
              <a:spcAft>
                <a:spcPts val="0"/>
              </a:spcAft>
              <a:buClr>
                <a:schemeClr val="dk1"/>
              </a:buClr>
              <a:buSzPct val="100000"/>
              <a:buNone/>
            </a:pPr>
            <a:r>
              <a:t/>
            </a:r>
            <a:endParaRPr>
              <a:latin typeface="Gudea"/>
              <a:ea typeface="Gudea"/>
              <a:cs typeface="Gudea"/>
              <a:sym typeface="Gudea"/>
            </a:endParaRPr>
          </a:p>
          <a:p>
            <a:pPr indent="0" lvl="0" marL="0" rtl="0" algn="l">
              <a:lnSpc>
                <a:spcPct val="90000"/>
              </a:lnSpc>
              <a:spcBef>
                <a:spcPts val="1000"/>
              </a:spcBef>
              <a:spcAft>
                <a:spcPts val="0"/>
              </a:spcAft>
              <a:buClr>
                <a:schemeClr val="dk1"/>
              </a:buClr>
              <a:buSzPct val="100000"/>
              <a:buNone/>
            </a:pPr>
            <a:br>
              <a:rPr b="0" i="0" lang="en-US" sz="2800" u="none" cap="none" strike="noStrike">
                <a:latin typeface="Gudea"/>
                <a:ea typeface="Gudea"/>
                <a:cs typeface="Gudea"/>
                <a:sym typeface="Gudea"/>
              </a:rPr>
            </a:br>
            <a:br>
              <a:rPr b="0" i="0" lang="en-US" sz="2800" u="none" cap="none" strike="noStrike">
                <a:latin typeface="Gudea"/>
                <a:ea typeface="Gudea"/>
                <a:cs typeface="Gudea"/>
                <a:sym typeface="Gudea"/>
              </a:rPr>
            </a:br>
            <a:endParaRPr b="0" i="0" sz="1200" u="none" cap="none" strike="noStrike"/>
          </a:p>
          <a:p>
            <a:pPr indent="0" lvl="0" marL="0" rtl="0" algn="l">
              <a:lnSpc>
                <a:spcPct val="90000"/>
              </a:lnSpc>
              <a:spcBef>
                <a:spcPts val="1000"/>
              </a:spcBef>
              <a:spcAft>
                <a:spcPts val="0"/>
              </a:spcAft>
              <a:buClr>
                <a:schemeClr val="dk1"/>
              </a:buClr>
              <a:buSzPct val="100000"/>
              <a:buNone/>
            </a:pPr>
            <a:r>
              <a:t/>
            </a:r>
            <a:endParaRPr/>
          </a:p>
        </p:txBody>
      </p:sp>
      <p:sp>
        <p:nvSpPr>
          <p:cNvPr id="93" name="Google Shape;93;p14"/>
          <p:cNvSpPr/>
          <p:nvPr/>
        </p:nvSpPr>
        <p:spPr>
          <a:xfrm>
            <a:off x="3465219" y="422126"/>
            <a:ext cx="584006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US" sz="5400" u="none" cap="none" strike="noStrike">
                <a:solidFill>
                  <a:srgbClr val="548135"/>
                </a:solidFill>
                <a:latin typeface="Arial"/>
                <a:ea typeface="Arial"/>
                <a:cs typeface="Arial"/>
                <a:sym typeface="Arial"/>
              </a:rPr>
              <a:t>Name Resolution</a:t>
            </a:r>
            <a:endParaRPr b="1" i="1" sz="5400" u="none" cap="none" strike="noStrike">
              <a:solidFill>
                <a:srgbClr val="548135"/>
              </a:solidFill>
              <a:latin typeface="Calibri"/>
              <a:ea typeface="Calibri"/>
              <a:cs typeface="Calibri"/>
              <a:sym typeface="Calibri"/>
            </a:endParaRPr>
          </a:p>
        </p:txBody>
      </p:sp>
      <p:pic>
        <p:nvPicPr>
          <p:cNvPr id="94" name="Google Shape;94;p14"/>
          <p:cNvPicPr preferRelativeResize="0"/>
          <p:nvPr/>
        </p:nvPicPr>
        <p:blipFill rotWithShape="1">
          <a:blip r:embed="rId3">
            <a:alphaModFix/>
          </a:blip>
          <a:srcRect b="0" l="0" r="0" t="0"/>
          <a:stretch/>
        </p:blipFill>
        <p:spPr>
          <a:xfrm>
            <a:off x="7245802" y="2220313"/>
            <a:ext cx="4118954" cy="421556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Second-Level Domain or an SLD</a:t>
            </a:r>
            <a:endParaRPr u="sng"/>
          </a:p>
        </p:txBody>
      </p:sp>
      <p:sp>
        <p:nvSpPr>
          <p:cNvPr id="196" name="Google Shape;196;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A second-level domain (SLD) is the domain below the top-level domain and is located to the left of the extension you use. When you’re browsing for a domain name on Hover, you’re in the process of naming the SLD to pair with one of the many TLDs that Hover offers.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Your SLD is a great space for your brand name, product name, or your own name!</a:t>
            </a:r>
            <a:endParaRPr/>
          </a:p>
          <a:p>
            <a:pPr indent="0" lvl="0" marL="0" rtl="0" algn="just">
              <a:lnSpc>
                <a:spcPct val="90000"/>
              </a:lnSpc>
              <a:spcBef>
                <a:spcPts val="1000"/>
              </a:spcBef>
              <a:spcAft>
                <a:spcPts val="0"/>
              </a:spcAft>
              <a:buClr>
                <a:schemeClr val="dk1"/>
              </a:buClr>
              <a:buSzPts val="2800"/>
              <a:buNone/>
            </a:pPr>
            <a:br>
              <a:rPr lang="en-US"/>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1</a:t>
            </a:r>
            <a:r>
              <a:rPr b="1" baseline="30000" lang="en-US" u="sng"/>
              <a:t>st</a:t>
            </a:r>
            <a:r>
              <a:rPr b="1" lang="en-US" u="sng"/>
              <a:t> / Top-Level Domain or a TLD</a:t>
            </a:r>
            <a:endParaRPr u="sng"/>
          </a:p>
        </p:txBody>
      </p:sp>
      <p:sp>
        <p:nvSpPr>
          <p:cNvPr id="202" name="Google Shape;202;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800"/>
              <a:buNone/>
            </a:pPr>
            <a:r>
              <a:rPr lang="en-US"/>
              <a:t>TLD is a fancy term for your domain name’s extension, which are the letters to the right of your second-level domain. </a:t>
            </a:r>
            <a:endParaRPr/>
          </a:p>
          <a:p>
            <a:pPr indent="0" lvl="0" marL="0" rtl="0" algn="just">
              <a:lnSpc>
                <a:spcPct val="90000"/>
              </a:lnSpc>
              <a:spcBef>
                <a:spcPts val="1000"/>
              </a:spcBef>
              <a:spcAft>
                <a:spcPts val="0"/>
              </a:spcAft>
              <a:buClr>
                <a:schemeClr val="dk1"/>
              </a:buClr>
              <a:buSzPts val="2800"/>
              <a:buNone/>
            </a:pPr>
            <a:r>
              <a:rPr lang="en-US"/>
              <a:t>An example of a domain name extension that you will recognize (unless you’re brand new to the Internet… where have you been?!) is .COM.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The .COM portion of your entire URL is your top-level domain, which is shortened to TLD for ease.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When we refer to TLDs, we are talking about the extension only.</a:t>
            </a:r>
            <a:endParaRPr/>
          </a:p>
          <a:p>
            <a:pPr indent="0" lvl="0" marL="0" rtl="0" algn="just">
              <a:lnSpc>
                <a:spcPct val="90000"/>
              </a:lnSpc>
              <a:spcBef>
                <a:spcPts val="1000"/>
              </a:spcBef>
              <a:spcAft>
                <a:spcPts val="0"/>
              </a:spcAft>
              <a:buClr>
                <a:schemeClr val="dk1"/>
              </a:buClr>
              <a:buSzPts val="2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u="sng"/>
              <a:t>Country-Code Top-Level Domain, or ccTLD</a:t>
            </a:r>
            <a:endParaRPr u="sng"/>
          </a:p>
        </p:txBody>
      </p:sp>
      <p:sp>
        <p:nvSpPr>
          <p:cNvPr id="208" name="Google Shape;208;p34"/>
          <p:cNvSpPr txBox="1"/>
          <p:nvPr>
            <p:ph idx="1" type="body"/>
          </p:nvPr>
        </p:nvSpPr>
        <p:spPr>
          <a:xfrm>
            <a:off x="838200" y="1545771"/>
            <a:ext cx="10515600" cy="5061858"/>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dk1"/>
              </a:buClr>
              <a:buSzPts val="2800"/>
              <a:buNone/>
            </a:pPr>
            <a:r>
              <a:rPr lang="en-US"/>
              <a:t>A country code top-level domain (ccTLD) refers to domain extensions that are specifically for regions or countries.</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There are a few ccTLDs, such as .IO, .ME, and .TV, which Google treats as a gTLD in search since they have been shown to be commonly used outside of that geographic area for other purposes. </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ccTLDs are the only top-level domains not governed by ICANN.</a:t>
            </a:r>
            <a:endParaRPr/>
          </a:p>
          <a:p>
            <a:pPr indent="0" lvl="0" marL="0" rtl="0" algn="just">
              <a:lnSpc>
                <a:spcPct val="90000"/>
              </a:lnSpc>
              <a:spcBef>
                <a:spcPts val="1000"/>
              </a:spcBef>
              <a:spcAft>
                <a:spcPts val="0"/>
              </a:spcAft>
              <a:buClr>
                <a:schemeClr val="dk1"/>
              </a:buClr>
              <a:buSzPts val="2800"/>
              <a:buNone/>
            </a:pPr>
            <a:r>
              <a:t/>
            </a:r>
            <a:endParaRPr/>
          </a:p>
          <a:p>
            <a:pPr indent="0" lvl="0" marL="0" rtl="0" algn="just">
              <a:lnSpc>
                <a:spcPct val="90000"/>
              </a:lnSpc>
              <a:spcBef>
                <a:spcPts val="1000"/>
              </a:spcBef>
              <a:spcAft>
                <a:spcPts val="0"/>
              </a:spcAft>
              <a:buClr>
                <a:schemeClr val="dk1"/>
              </a:buClr>
              <a:buSzPts val="2800"/>
              <a:buNone/>
            </a:pPr>
            <a:r>
              <a:rPr lang="en-US"/>
              <a:t>Any country can enter the market with their own TLD. A ccTLD can be easily spotted as it is always a two-letter domain extension, such as .CA, .US, or .FR.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5"/>
          <p:cNvPicPr preferRelativeResize="0"/>
          <p:nvPr/>
        </p:nvPicPr>
        <p:blipFill rotWithShape="1">
          <a:blip r:embed="rId3">
            <a:alphaModFix/>
          </a:blip>
          <a:srcRect b="0" l="0" r="0" t="0"/>
          <a:stretch/>
        </p:blipFill>
        <p:spPr>
          <a:xfrm>
            <a:off x="609600" y="762000"/>
            <a:ext cx="10945091" cy="56803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6"/>
          <p:cNvPicPr preferRelativeResize="0"/>
          <p:nvPr/>
        </p:nvPicPr>
        <p:blipFill rotWithShape="1">
          <a:blip r:embed="rId3">
            <a:alphaModFix/>
          </a:blip>
          <a:srcRect b="0" l="0" r="0" t="0"/>
          <a:stretch/>
        </p:blipFill>
        <p:spPr>
          <a:xfrm>
            <a:off x="554182" y="692727"/>
            <a:ext cx="11083635" cy="5708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rotWithShape="1">
          <a:blip r:embed="rId3">
            <a:alphaModFix/>
          </a:blip>
          <a:srcRect b="0" l="0" r="0" t="0"/>
          <a:stretch/>
        </p:blipFill>
        <p:spPr>
          <a:xfrm>
            <a:off x="374072" y="734291"/>
            <a:ext cx="11360727" cy="58189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8"/>
          <p:cNvPicPr preferRelativeResize="0"/>
          <p:nvPr/>
        </p:nvPicPr>
        <p:blipFill rotWithShape="1">
          <a:blip r:embed="rId3">
            <a:alphaModFix/>
          </a:blip>
          <a:srcRect b="0" l="0" r="0" t="0"/>
          <a:stretch/>
        </p:blipFill>
        <p:spPr>
          <a:xfrm>
            <a:off x="484909" y="720435"/>
            <a:ext cx="11152909" cy="54586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9"/>
          <p:cNvPicPr preferRelativeResize="0"/>
          <p:nvPr/>
        </p:nvPicPr>
        <p:blipFill rotWithShape="1">
          <a:blip r:embed="rId3">
            <a:alphaModFix/>
          </a:blip>
          <a:srcRect b="0" l="0" r="0" t="0"/>
          <a:stretch/>
        </p:blipFill>
        <p:spPr>
          <a:xfrm>
            <a:off x="471055" y="623455"/>
            <a:ext cx="11014363" cy="59990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40"/>
          <p:cNvPicPr preferRelativeResize="0"/>
          <p:nvPr/>
        </p:nvPicPr>
        <p:blipFill rotWithShape="1">
          <a:blip r:embed="rId3">
            <a:alphaModFix/>
          </a:blip>
          <a:srcRect b="0" l="0" r="0" t="0"/>
          <a:stretch/>
        </p:blipFill>
        <p:spPr>
          <a:xfrm>
            <a:off x="0" y="677227"/>
            <a:ext cx="12077700" cy="51292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nvSpPr>
        <p:spPr>
          <a:xfrm>
            <a:off x="3228109" y="775854"/>
            <a:ext cx="505691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u="sng">
                <a:solidFill>
                  <a:schemeClr val="dk1"/>
                </a:solidFill>
                <a:latin typeface="Calibri"/>
                <a:ea typeface="Calibri"/>
                <a:cs typeface="Calibri"/>
                <a:sym typeface="Calibri"/>
              </a:rPr>
              <a:t>Delegation</a:t>
            </a:r>
            <a:endParaRPr/>
          </a:p>
        </p:txBody>
      </p:sp>
      <p:sp>
        <p:nvSpPr>
          <p:cNvPr id="244" name="Google Shape;244;p41"/>
          <p:cNvSpPr txBox="1"/>
          <p:nvPr/>
        </p:nvSpPr>
        <p:spPr>
          <a:xfrm flipH="1">
            <a:off x="872835" y="1523993"/>
            <a:ext cx="1102821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DNS Delegation</a:t>
            </a:r>
            <a:r>
              <a:rPr lang="en-US" sz="2800">
                <a:solidFill>
                  <a:schemeClr val="dk1"/>
                </a:solidFill>
                <a:latin typeface="Calibri"/>
                <a:ea typeface="Calibri"/>
                <a:cs typeface="Calibri"/>
                <a:sym typeface="Calibri"/>
              </a:rPr>
              <a:t> is the process of dividing up different parts of the </a:t>
            </a:r>
            <a:r>
              <a:rPr b="1" lang="en-US" sz="2800">
                <a:solidFill>
                  <a:schemeClr val="dk1"/>
                </a:solidFill>
                <a:latin typeface="Calibri"/>
                <a:ea typeface="Calibri"/>
                <a:cs typeface="Calibri"/>
                <a:sym typeface="Calibri"/>
              </a:rPr>
              <a:t>DNS</a:t>
            </a:r>
            <a:r>
              <a:rPr lang="en-US" sz="2800">
                <a:solidFill>
                  <a:schemeClr val="dk1"/>
                </a:solidFill>
                <a:latin typeface="Calibri"/>
                <a:ea typeface="Calibri"/>
                <a:cs typeface="Calibri"/>
                <a:sym typeface="Calibri"/>
              </a:rPr>
              <a:t> name space. This name space can be independently managed.</a:t>
            </a:r>
            <a:endParaRPr/>
          </a:p>
        </p:txBody>
      </p:sp>
      <p:pic>
        <p:nvPicPr>
          <p:cNvPr id="245" name="Google Shape;245;p41"/>
          <p:cNvPicPr preferRelativeResize="0"/>
          <p:nvPr/>
        </p:nvPicPr>
        <p:blipFill rotWithShape="1">
          <a:blip r:embed="rId3">
            <a:alphaModFix/>
          </a:blip>
          <a:srcRect b="0" l="0" r="0" t="0"/>
          <a:stretch/>
        </p:blipFill>
        <p:spPr>
          <a:xfrm>
            <a:off x="872835" y="2618154"/>
            <a:ext cx="10537710" cy="33747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400"/>
              <a:buFont typeface="Arial"/>
              <a:buNone/>
            </a:pPr>
            <a:r>
              <a:rPr b="1" i="0" lang="en-US">
                <a:solidFill>
                  <a:srgbClr val="000000"/>
                </a:solidFill>
                <a:latin typeface="Arial"/>
                <a:ea typeface="Arial"/>
                <a:cs typeface="Arial"/>
                <a:sym typeface="Arial"/>
              </a:rPr>
              <a:t>Name Resolution</a:t>
            </a:r>
            <a:br>
              <a:rPr b="1" i="0" lang="en-US">
                <a:solidFill>
                  <a:srgbClr val="000000"/>
                </a:solidFill>
                <a:latin typeface="Arial"/>
                <a:ea typeface="Arial"/>
                <a:cs typeface="Arial"/>
                <a:sym typeface="Arial"/>
              </a:rPr>
            </a:br>
            <a:endParaRPr/>
          </a:p>
        </p:txBody>
      </p:sp>
      <p:pic>
        <p:nvPicPr>
          <p:cNvPr descr="flowchart" id="100" name="Google Shape;100;p15"/>
          <p:cNvPicPr preferRelativeResize="0"/>
          <p:nvPr>
            <p:ph idx="1" type="body"/>
          </p:nvPr>
        </p:nvPicPr>
        <p:blipFill rotWithShape="1">
          <a:blip r:embed="rId3">
            <a:alphaModFix/>
          </a:blip>
          <a:srcRect b="0" l="0" r="0" t="0"/>
          <a:stretch/>
        </p:blipFill>
        <p:spPr>
          <a:xfrm>
            <a:off x="1944934" y="1197500"/>
            <a:ext cx="9044524" cy="49641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Zones and Delegations </a:t>
            </a:r>
            <a:endParaRPr/>
          </a:p>
        </p:txBody>
      </p:sp>
      <p:pic>
        <p:nvPicPr>
          <p:cNvPr id="251" name="Google Shape;251;p42"/>
          <p:cNvPicPr preferRelativeResize="0"/>
          <p:nvPr>
            <p:ph idx="1" type="body"/>
          </p:nvPr>
        </p:nvPicPr>
        <p:blipFill rotWithShape="1">
          <a:blip r:embed="rId3">
            <a:alphaModFix/>
          </a:blip>
          <a:srcRect b="0" l="0" r="0" t="0"/>
          <a:stretch/>
        </p:blipFill>
        <p:spPr>
          <a:xfrm>
            <a:off x="838200" y="1705897"/>
            <a:ext cx="10515600" cy="29370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7" name="Google Shape;257;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8" name="Google Shape;258;p43"/>
          <p:cNvPicPr preferRelativeResize="0"/>
          <p:nvPr/>
        </p:nvPicPr>
        <p:blipFill rotWithShape="1">
          <a:blip r:embed="rId3">
            <a:alphaModFix/>
          </a:blip>
          <a:srcRect b="0" l="0" r="0" t="0"/>
          <a:stretch/>
        </p:blipFill>
        <p:spPr>
          <a:xfrm>
            <a:off x="175098" y="0"/>
            <a:ext cx="11819106" cy="685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4"/>
          <p:cNvPicPr preferRelativeResize="0"/>
          <p:nvPr/>
        </p:nvPicPr>
        <p:blipFill rotWithShape="1">
          <a:blip r:embed="rId3">
            <a:alphaModFix/>
          </a:blip>
          <a:srcRect b="0" l="0" r="0" t="0"/>
          <a:stretch/>
        </p:blipFill>
        <p:spPr>
          <a:xfrm>
            <a:off x="838200" y="1847951"/>
            <a:ext cx="10734675" cy="4543425"/>
          </a:xfrm>
          <a:prstGeom prst="rect">
            <a:avLst/>
          </a:prstGeom>
          <a:noFill/>
          <a:ln>
            <a:noFill/>
          </a:ln>
        </p:spPr>
      </p:pic>
      <p:sp>
        <p:nvSpPr>
          <p:cNvPr id="264" name="Google Shape;264;p44"/>
          <p:cNvSpPr/>
          <p:nvPr/>
        </p:nvSpPr>
        <p:spPr>
          <a:xfrm>
            <a:off x="3579061" y="466624"/>
            <a:ext cx="5574269" cy="10926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6500">
                <a:solidFill>
                  <a:srgbClr val="D5DBE5"/>
                </a:solidFill>
                <a:latin typeface="Calibri"/>
                <a:ea typeface="Calibri"/>
                <a:cs typeface="Calibri"/>
                <a:sym typeface="Calibri"/>
              </a:rPr>
              <a:t>Root Servers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https://tse1.mm.bing.net/th?id=OIP.cFXszhczwuxMybcahfDfnwHaEZ&amp;pid=Api&amp;P=0&amp;w=302&amp;h=180" id="269" name="Google Shape;269;p45"/>
          <p:cNvPicPr preferRelativeResize="0"/>
          <p:nvPr/>
        </p:nvPicPr>
        <p:blipFill rotWithShape="1">
          <a:blip r:embed="rId3">
            <a:alphaModFix/>
          </a:blip>
          <a:srcRect b="0" l="0" r="0" t="0"/>
          <a:stretch/>
        </p:blipFill>
        <p:spPr>
          <a:xfrm>
            <a:off x="323557" y="436098"/>
            <a:ext cx="11563643" cy="60772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6"/>
          <p:cNvPicPr preferRelativeResize="0"/>
          <p:nvPr/>
        </p:nvPicPr>
        <p:blipFill rotWithShape="1">
          <a:blip r:embed="rId3">
            <a:alphaModFix/>
          </a:blip>
          <a:srcRect b="0" l="0" r="0" t="0"/>
          <a:stretch/>
        </p:blipFill>
        <p:spPr>
          <a:xfrm>
            <a:off x="789709" y="890587"/>
            <a:ext cx="10668000" cy="5076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7"/>
          <p:cNvPicPr preferRelativeResize="0"/>
          <p:nvPr/>
        </p:nvPicPr>
        <p:blipFill rotWithShape="1">
          <a:blip r:embed="rId3">
            <a:alphaModFix/>
          </a:blip>
          <a:srcRect b="0" l="0" r="0" t="0"/>
          <a:stretch/>
        </p:blipFill>
        <p:spPr>
          <a:xfrm>
            <a:off x="581892" y="554182"/>
            <a:ext cx="10903526" cy="588818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8"/>
          <p:cNvPicPr preferRelativeResize="0"/>
          <p:nvPr/>
        </p:nvPicPr>
        <p:blipFill rotWithShape="1">
          <a:blip r:embed="rId3">
            <a:alphaModFix/>
          </a:blip>
          <a:srcRect b="0" l="0" r="0" t="0"/>
          <a:stretch/>
        </p:blipFill>
        <p:spPr>
          <a:xfrm>
            <a:off x="526472" y="554182"/>
            <a:ext cx="11014363" cy="58189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9"/>
          <p:cNvPicPr preferRelativeResize="0"/>
          <p:nvPr/>
        </p:nvPicPr>
        <p:blipFill rotWithShape="1">
          <a:blip r:embed="rId3">
            <a:alphaModFix/>
          </a:blip>
          <a:srcRect b="0" l="0" r="0" t="0"/>
          <a:stretch/>
        </p:blipFill>
        <p:spPr>
          <a:xfrm>
            <a:off x="623455" y="872836"/>
            <a:ext cx="10737272" cy="554181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50"/>
          <p:cNvPicPr preferRelativeResize="0"/>
          <p:nvPr/>
        </p:nvPicPr>
        <p:blipFill rotWithShape="1">
          <a:blip r:embed="rId3">
            <a:alphaModFix/>
          </a:blip>
          <a:srcRect b="0" l="0" r="0" t="0"/>
          <a:stretch/>
        </p:blipFill>
        <p:spPr>
          <a:xfrm>
            <a:off x="443345" y="651165"/>
            <a:ext cx="11277600" cy="58050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1"/>
          <p:cNvPicPr preferRelativeResize="0"/>
          <p:nvPr/>
        </p:nvPicPr>
        <p:blipFill rotWithShape="1">
          <a:blip r:embed="rId3">
            <a:alphaModFix/>
          </a:blip>
          <a:srcRect b="0" l="0" r="0" t="0"/>
          <a:stretch/>
        </p:blipFill>
        <p:spPr>
          <a:xfrm>
            <a:off x="443345" y="762000"/>
            <a:ext cx="11125201" cy="57773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548135"/>
              </a:buClr>
              <a:buSzPts val="4000"/>
              <a:buFont typeface="Arial"/>
              <a:buNone/>
            </a:pPr>
            <a:r>
              <a:rPr b="1" i="0" lang="en-US" sz="4000">
                <a:solidFill>
                  <a:srgbClr val="548135"/>
                </a:solidFill>
                <a:latin typeface="Arial"/>
                <a:ea typeface="Arial"/>
                <a:cs typeface="Arial"/>
                <a:sym typeface="Arial"/>
              </a:rPr>
              <a:t>Name  Resolution:  hosts.txt</a:t>
            </a:r>
            <a:r>
              <a:rPr lang="en-US" sz="4000">
                <a:solidFill>
                  <a:srgbClr val="548135"/>
                </a:solidFill>
              </a:rPr>
              <a:t> </a:t>
            </a:r>
            <a:endParaRPr/>
          </a:p>
        </p:txBody>
      </p:sp>
      <p:pic>
        <p:nvPicPr>
          <p:cNvPr id="106" name="Google Shape;106;p16"/>
          <p:cNvPicPr preferRelativeResize="0"/>
          <p:nvPr/>
        </p:nvPicPr>
        <p:blipFill rotWithShape="1">
          <a:blip r:embed="rId3">
            <a:alphaModFix/>
          </a:blip>
          <a:srcRect b="0" l="0" r="0" t="0"/>
          <a:stretch/>
        </p:blipFill>
        <p:spPr>
          <a:xfrm>
            <a:off x="838200" y="1690688"/>
            <a:ext cx="9318898" cy="46361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2"/>
          <p:cNvPicPr preferRelativeResize="0"/>
          <p:nvPr/>
        </p:nvPicPr>
        <p:blipFill rotWithShape="1">
          <a:blip r:embed="rId3">
            <a:alphaModFix/>
          </a:blip>
          <a:srcRect b="0" l="0" r="0" t="0"/>
          <a:stretch/>
        </p:blipFill>
        <p:spPr>
          <a:xfrm>
            <a:off x="160020" y="596264"/>
            <a:ext cx="12031980" cy="489013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3"/>
          <p:cNvPicPr preferRelativeResize="0"/>
          <p:nvPr/>
        </p:nvPicPr>
        <p:blipFill rotWithShape="1">
          <a:blip r:embed="rId3">
            <a:alphaModFix/>
          </a:blip>
          <a:srcRect b="0" l="0" r="0" t="0"/>
          <a:stretch/>
        </p:blipFill>
        <p:spPr>
          <a:xfrm>
            <a:off x="217170" y="273367"/>
            <a:ext cx="11974830" cy="58531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4"/>
          <p:cNvPicPr preferRelativeResize="0"/>
          <p:nvPr/>
        </p:nvPicPr>
        <p:blipFill rotWithShape="1">
          <a:blip r:embed="rId3">
            <a:alphaModFix/>
          </a:blip>
          <a:srcRect b="0" l="0" r="0" t="0"/>
          <a:stretch/>
        </p:blipFill>
        <p:spPr>
          <a:xfrm>
            <a:off x="838200" y="538162"/>
            <a:ext cx="10248900" cy="58854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5"/>
          <p:cNvPicPr preferRelativeResize="0"/>
          <p:nvPr>
            <p:ph idx="1" type="body"/>
          </p:nvPr>
        </p:nvPicPr>
        <p:blipFill rotWithShape="1">
          <a:blip r:embed="rId3">
            <a:alphaModFix/>
          </a:blip>
          <a:srcRect b="0" l="0" r="0" t="0"/>
          <a:stretch/>
        </p:blipFill>
        <p:spPr>
          <a:xfrm>
            <a:off x="809357" y="692727"/>
            <a:ext cx="10438802" cy="573578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Name Server</a:t>
            </a:r>
            <a:endParaRPr/>
          </a:p>
        </p:txBody>
      </p:sp>
      <p:pic>
        <p:nvPicPr>
          <p:cNvPr id="325" name="Google Shape;325;p56"/>
          <p:cNvPicPr preferRelativeResize="0"/>
          <p:nvPr/>
        </p:nvPicPr>
        <p:blipFill rotWithShape="1">
          <a:blip r:embed="rId3">
            <a:alphaModFix/>
          </a:blip>
          <a:srcRect b="0" l="0" r="0" t="0"/>
          <a:stretch/>
        </p:blipFill>
        <p:spPr>
          <a:xfrm>
            <a:off x="1038225" y="1647825"/>
            <a:ext cx="10315575" cy="5210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7"/>
          <p:cNvPicPr preferRelativeResize="0"/>
          <p:nvPr/>
        </p:nvPicPr>
        <p:blipFill rotWithShape="1">
          <a:blip r:embed="rId3">
            <a:alphaModFix/>
          </a:blip>
          <a:srcRect b="0" l="0" r="0" t="0"/>
          <a:stretch/>
        </p:blipFill>
        <p:spPr>
          <a:xfrm>
            <a:off x="1011676" y="552844"/>
            <a:ext cx="9482785" cy="612033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8"/>
          <p:cNvPicPr preferRelativeResize="0"/>
          <p:nvPr/>
        </p:nvPicPr>
        <p:blipFill rotWithShape="1">
          <a:blip r:embed="rId3">
            <a:alphaModFix/>
          </a:blip>
          <a:srcRect b="0" l="0" r="0" t="0"/>
          <a:stretch/>
        </p:blipFill>
        <p:spPr>
          <a:xfrm>
            <a:off x="526017" y="9720"/>
            <a:ext cx="10420120"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9"/>
          <p:cNvPicPr preferRelativeResize="0"/>
          <p:nvPr/>
        </p:nvPicPr>
        <p:blipFill rotWithShape="1">
          <a:blip r:embed="rId3">
            <a:alphaModFix/>
          </a:blip>
          <a:srcRect b="0" l="0" r="0" t="0"/>
          <a:stretch/>
        </p:blipFill>
        <p:spPr>
          <a:xfrm>
            <a:off x="68580" y="175260"/>
            <a:ext cx="12123420" cy="66827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0"/>
          <p:cNvPicPr preferRelativeResize="0"/>
          <p:nvPr/>
        </p:nvPicPr>
        <p:blipFill rotWithShape="1">
          <a:blip r:embed="rId3">
            <a:alphaModFix/>
          </a:blip>
          <a:srcRect b="0" l="0" r="0" t="0"/>
          <a:stretch/>
        </p:blipFill>
        <p:spPr>
          <a:xfrm>
            <a:off x="429492" y="526472"/>
            <a:ext cx="11097490" cy="60821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61"/>
          <p:cNvPicPr preferRelativeResize="0"/>
          <p:nvPr/>
        </p:nvPicPr>
        <p:blipFill rotWithShape="1">
          <a:blip r:embed="rId3">
            <a:alphaModFix/>
          </a:blip>
          <a:srcRect b="0" l="0" r="0" t="0"/>
          <a:stretch/>
        </p:blipFill>
        <p:spPr>
          <a:xfrm>
            <a:off x="484909" y="609600"/>
            <a:ext cx="11180617" cy="59297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rotWithShape="1">
          <a:blip r:embed="rId3">
            <a:alphaModFix/>
          </a:blip>
          <a:srcRect b="0" l="0" r="0" t="0"/>
          <a:stretch/>
        </p:blipFill>
        <p:spPr>
          <a:xfrm>
            <a:off x="799301" y="940191"/>
            <a:ext cx="10806545" cy="40039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omic Sans MS"/>
              <a:buNone/>
            </a:pPr>
            <a:r>
              <a:rPr b="1" lang="en-US" u="sng">
                <a:latin typeface="Comic Sans MS"/>
                <a:ea typeface="Comic Sans MS"/>
                <a:cs typeface="Comic Sans MS"/>
                <a:sym typeface="Comic Sans MS"/>
              </a:rPr>
              <a:t>DNS Server Classification</a:t>
            </a:r>
            <a:endParaRPr/>
          </a:p>
        </p:txBody>
      </p:sp>
      <p:sp>
        <p:nvSpPr>
          <p:cNvPr id="356" name="Google Shape;356;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Font typeface="Noto Sans Symbols"/>
              <a:buChar char="⮚"/>
            </a:pPr>
            <a:r>
              <a:rPr lang="en-US" sz="2400">
                <a:latin typeface="Comic Sans MS"/>
                <a:ea typeface="Comic Sans MS"/>
                <a:cs typeface="Comic Sans MS"/>
                <a:sym typeface="Comic Sans MS"/>
              </a:rPr>
              <a:t>In terms of Working Procedure:</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Authoritative-Only DNS Server</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Caching-Only or Caching DNS Server</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Forwarding DNS Server</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Hybrid DNS Server  </a:t>
            </a:r>
            <a:endParaRPr/>
          </a:p>
          <a:p>
            <a:pPr indent="0" lvl="0" marL="0" rtl="0" algn="l">
              <a:lnSpc>
                <a:spcPct val="90000"/>
              </a:lnSpc>
              <a:spcBef>
                <a:spcPts val="1000"/>
              </a:spcBef>
              <a:spcAft>
                <a:spcPts val="0"/>
              </a:spcAft>
              <a:buClr>
                <a:schemeClr val="dk1"/>
              </a:buClr>
              <a:buSzPts val="2400"/>
              <a:buNone/>
            </a:pPr>
            <a:r>
              <a:t/>
            </a:r>
            <a:endParaRPr sz="2400">
              <a:latin typeface="Comic Sans MS"/>
              <a:ea typeface="Comic Sans MS"/>
              <a:cs typeface="Comic Sans MS"/>
              <a:sym typeface="Comic Sans MS"/>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In terms of Relation:</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Primary or Master DNS Server</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Secondary or Slave DNS Server</a:t>
            </a:r>
            <a:endParaRPr/>
          </a:p>
          <a:p>
            <a:pPr indent="-228600" lvl="0" marL="228600" rtl="0" algn="l">
              <a:lnSpc>
                <a:spcPct val="90000"/>
              </a:lnSpc>
              <a:spcBef>
                <a:spcPts val="1000"/>
              </a:spcBef>
              <a:spcAft>
                <a:spcPts val="0"/>
              </a:spcAft>
              <a:buClr>
                <a:schemeClr val="dk1"/>
              </a:buClr>
              <a:buSzPts val="2400"/>
              <a:buFont typeface="Noto Sans Symbols"/>
              <a:buChar char="❑"/>
            </a:pPr>
            <a:r>
              <a:rPr lang="en-US" sz="2400">
                <a:latin typeface="Comic Sans MS"/>
                <a:ea typeface="Comic Sans MS"/>
                <a:cs typeface="Comic Sans MS"/>
                <a:sym typeface="Comic Sans MS"/>
              </a:rPr>
              <a:t>Public and Private DNS Server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omic Sans MS"/>
              <a:buNone/>
            </a:pPr>
            <a:r>
              <a:rPr b="1" lang="en-US" u="sng">
                <a:latin typeface="Comic Sans MS"/>
                <a:ea typeface="Comic Sans MS"/>
                <a:cs typeface="Comic Sans MS"/>
                <a:sym typeface="Comic Sans MS"/>
              </a:rPr>
              <a:t>DNS Server Classification</a:t>
            </a:r>
            <a:endParaRPr/>
          </a:p>
        </p:txBody>
      </p:sp>
      <p:pic>
        <p:nvPicPr>
          <p:cNvPr id="362" name="Google Shape;362;p63"/>
          <p:cNvPicPr preferRelativeResize="0"/>
          <p:nvPr/>
        </p:nvPicPr>
        <p:blipFill rotWithShape="1">
          <a:blip r:embed="rId3">
            <a:alphaModFix/>
          </a:blip>
          <a:srcRect b="0" l="0" r="0" t="0"/>
          <a:stretch/>
        </p:blipFill>
        <p:spPr>
          <a:xfrm>
            <a:off x="507166" y="1447589"/>
            <a:ext cx="10846633" cy="475005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omic Sans MS"/>
              <a:buNone/>
            </a:pPr>
            <a:r>
              <a:rPr b="1" lang="en-US" u="sng">
                <a:latin typeface="Comic Sans MS"/>
                <a:ea typeface="Comic Sans MS"/>
                <a:cs typeface="Comic Sans MS"/>
                <a:sym typeface="Comic Sans MS"/>
              </a:rPr>
              <a:t>DNS Server Classification</a:t>
            </a:r>
            <a:endParaRPr/>
          </a:p>
        </p:txBody>
      </p:sp>
      <p:pic>
        <p:nvPicPr>
          <p:cNvPr id="368" name="Google Shape;368;p64"/>
          <p:cNvPicPr preferRelativeResize="0"/>
          <p:nvPr/>
        </p:nvPicPr>
        <p:blipFill rotWithShape="1">
          <a:blip r:embed="rId3">
            <a:alphaModFix/>
          </a:blip>
          <a:srcRect b="0" l="0" r="0" t="0"/>
          <a:stretch/>
        </p:blipFill>
        <p:spPr>
          <a:xfrm>
            <a:off x="726314" y="1690688"/>
            <a:ext cx="10627485" cy="47879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5"/>
          <p:cNvPicPr preferRelativeResize="0"/>
          <p:nvPr/>
        </p:nvPicPr>
        <p:blipFill rotWithShape="1">
          <a:blip r:embed="rId3">
            <a:alphaModFix/>
          </a:blip>
          <a:srcRect b="0" l="0" r="0" t="0"/>
          <a:stretch/>
        </p:blipFill>
        <p:spPr>
          <a:xfrm>
            <a:off x="1233487" y="632298"/>
            <a:ext cx="9725025" cy="619236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66"/>
          <p:cNvPicPr preferRelativeResize="0"/>
          <p:nvPr/>
        </p:nvPicPr>
        <p:blipFill rotWithShape="1">
          <a:blip r:embed="rId3">
            <a:alphaModFix/>
          </a:blip>
          <a:srcRect b="0" l="0" r="0" t="0"/>
          <a:stretch/>
        </p:blipFill>
        <p:spPr>
          <a:xfrm>
            <a:off x="1429966" y="510351"/>
            <a:ext cx="9703682" cy="63476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7"/>
          <p:cNvPicPr preferRelativeResize="0"/>
          <p:nvPr/>
        </p:nvPicPr>
        <p:blipFill rotWithShape="1">
          <a:blip r:embed="rId3">
            <a:alphaModFix/>
          </a:blip>
          <a:srcRect b="0" l="0" r="0" t="0"/>
          <a:stretch/>
        </p:blipFill>
        <p:spPr>
          <a:xfrm>
            <a:off x="1043940" y="569912"/>
            <a:ext cx="10454640" cy="56708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graphicFrame>
        <p:nvGraphicFramePr>
          <p:cNvPr id="388" name="Google Shape;388;p68"/>
          <p:cNvGraphicFramePr/>
          <p:nvPr/>
        </p:nvGraphicFramePr>
        <p:xfrm>
          <a:off x="838200" y="2618306"/>
          <a:ext cx="3000000" cy="3000000"/>
        </p:xfrm>
        <a:graphic>
          <a:graphicData uri="http://schemas.openxmlformats.org/drawingml/2006/table">
            <a:tbl>
              <a:tblPr>
                <a:noFill/>
                <a:tableStyleId>{F65746BA-A236-4AB0-97D7-1ADA9226482D}</a:tableStyleId>
              </a:tblPr>
              <a:tblGrid>
                <a:gridCol w="5257800"/>
                <a:gridCol w="5257800"/>
              </a:tblGrid>
              <a:tr h="228600">
                <a:tc>
                  <a:txBody>
                    <a:bodyPr/>
                    <a:lstStyle/>
                    <a:p>
                      <a:pPr indent="0" lvl="0" marL="0" marR="0" rtl="0" algn="l">
                        <a:spcBef>
                          <a:spcPts val="0"/>
                        </a:spcBef>
                        <a:spcAft>
                          <a:spcPts val="0"/>
                        </a:spcAft>
                        <a:buNone/>
                      </a:pPr>
                      <a:r>
                        <a:rPr b="0" lang="en-US" sz="1800" u="none" cap="none" strike="noStrike"/>
                        <a:t>name</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example.com</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record type</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SOA</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MNAME</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ns.primaryserver.com</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RNAME</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admin.example.com</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SERIAL</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1111111111</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REFRESH</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86400</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RETRY</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7200</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EXPIRE</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4000000</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lang="en-US" sz="1800"/>
                        <a:t>TTL</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lang="en-US" sz="1800"/>
                        <a:t>11200</a:t>
                      </a:r>
                      <a:endParaRPr/>
                    </a:p>
                  </a:txBody>
                  <a:tcPr marT="45725" marB="45725" marR="38100" marL="381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89" name="Google Shape;389;p68"/>
          <p:cNvSpPr txBox="1"/>
          <p:nvPr/>
        </p:nvSpPr>
        <p:spPr>
          <a:xfrm>
            <a:off x="704539" y="839449"/>
            <a:ext cx="10649262"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24242"/>
              </a:buClr>
              <a:buSzPts val="1800"/>
              <a:buFont typeface="Arial"/>
              <a:buNone/>
            </a:pPr>
            <a:r>
              <a:rPr b="0" i="0" lang="en-US" sz="1800" u="none" cap="none" strike="noStrike">
                <a:solidFill>
                  <a:srgbClr val="424242"/>
                </a:solidFill>
                <a:latin typeface="Arial"/>
                <a:ea typeface="Arial"/>
                <a:cs typeface="Arial"/>
                <a:sym typeface="Arial"/>
              </a:rPr>
              <a:t>The </a:t>
            </a:r>
            <a:r>
              <a:rPr b="0" i="0" lang="en-US" sz="1800" u="sng" cap="none" strike="noStrike">
                <a:solidFill>
                  <a:schemeClr val="hlink"/>
                </a:solidFill>
                <a:latin typeface="Arial"/>
                <a:ea typeface="Arial"/>
                <a:cs typeface="Arial"/>
                <a:sym typeface="Arial"/>
                <a:hlinkClick r:id="rId3"/>
              </a:rPr>
              <a:t>DNS</a:t>
            </a:r>
            <a:r>
              <a:rPr b="0" i="0" lang="en-US" sz="1800" u="none" cap="none" strike="noStrike">
                <a:solidFill>
                  <a:srgbClr val="424242"/>
                </a:solidFill>
                <a:latin typeface="Arial"/>
                <a:ea typeface="Arial"/>
                <a:cs typeface="Arial"/>
                <a:sym typeface="Arial"/>
              </a:rPr>
              <a:t> ‘start of authority’ (SOA) record stores important information about a </a:t>
            </a:r>
            <a:r>
              <a:rPr b="0" i="0" lang="en-US" sz="1800" u="sng" cap="none" strike="noStrike">
                <a:solidFill>
                  <a:schemeClr val="hlink"/>
                </a:solidFill>
                <a:latin typeface="Arial"/>
                <a:ea typeface="Arial"/>
                <a:cs typeface="Arial"/>
                <a:sym typeface="Arial"/>
                <a:hlinkClick r:id="rId4"/>
              </a:rPr>
              <a:t>domain</a:t>
            </a:r>
            <a:r>
              <a:rPr b="0" i="0" lang="en-US" sz="1800" u="none" cap="none" strike="noStrike">
                <a:solidFill>
                  <a:srgbClr val="424242"/>
                </a:solidFill>
                <a:latin typeface="Arial"/>
                <a:ea typeface="Arial"/>
                <a:cs typeface="Arial"/>
                <a:sym typeface="Arial"/>
              </a:rPr>
              <a:t> or </a:t>
            </a:r>
            <a:r>
              <a:rPr b="0" i="0" lang="en-US" sz="1800" u="sng" cap="none" strike="noStrike">
                <a:solidFill>
                  <a:schemeClr val="hlink"/>
                </a:solidFill>
                <a:latin typeface="Arial"/>
                <a:ea typeface="Arial"/>
                <a:cs typeface="Arial"/>
                <a:sym typeface="Arial"/>
                <a:hlinkClick r:id="rId5"/>
              </a:rPr>
              <a:t>zone</a:t>
            </a:r>
            <a:r>
              <a:rPr b="0" i="0" lang="en-US" sz="1800" u="none" cap="none" strike="noStrike">
                <a:solidFill>
                  <a:srgbClr val="424242"/>
                </a:solidFill>
                <a:latin typeface="Arial"/>
                <a:ea typeface="Arial"/>
                <a:cs typeface="Arial"/>
                <a:sym typeface="Arial"/>
              </a:rPr>
              <a:t> such as the email address of the administrator,</a:t>
            </a:r>
            <a:endParaRPr/>
          </a:p>
          <a:p>
            <a:pPr indent="0" lvl="0" marL="0" marR="0" rtl="0" algn="l">
              <a:lnSpc>
                <a:spcPct val="100000"/>
              </a:lnSpc>
              <a:spcBef>
                <a:spcPts val="0"/>
              </a:spcBef>
              <a:spcAft>
                <a:spcPts val="0"/>
              </a:spcAft>
              <a:buClr>
                <a:srgbClr val="424242"/>
              </a:buClr>
              <a:buSzPts val="1800"/>
              <a:buFont typeface="Arial"/>
              <a:buNone/>
            </a:pPr>
            <a:r>
              <a:rPr b="0" i="0" lang="en-US" sz="1800" u="none" cap="none" strike="noStrike">
                <a:solidFill>
                  <a:srgbClr val="424242"/>
                </a:solidFill>
                <a:latin typeface="Arial"/>
                <a:ea typeface="Arial"/>
                <a:cs typeface="Arial"/>
                <a:sym typeface="Arial"/>
              </a:rPr>
              <a:t> when the domain was last updated, and how long the server should wait between refreshes.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24242"/>
              </a:buClr>
              <a:buSzPts val="1800"/>
              <a:buFont typeface="Arial"/>
              <a:buNone/>
            </a:pPr>
            <a:r>
              <a:rPr b="0" i="0" lang="en-US" sz="1800" u="none" cap="none" strike="noStrike">
                <a:solidFill>
                  <a:srgbClr val="424242"/>
                </a:solidFill>
                <a:latin typeface="Arial"/>
                <a:ea typeface="Arial"/>
                <a:cs typeface="Arial"/>
                <a:sym typeface="Arial"/>
              </a:rPr>
              <a:t>All DNS zones need an SOA record in order to conform to IETF standards. SOA records are also important for zone transfers.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424242"/>
              </a:buClr>
              <a:buSzPts val="1800"/>
              <a:buFont typeface="Arial"/>
              <a:buNone/>
            </a:pPr>
            <a:r>
              <a:rPr b="0" i="0" lang="en-US" sz="1800" u="none" cap="none" strike="noStrike">
                <a:solidFill>
                  <a:srgbClr val="424242"/>
                </a:solidFill>
                <a:latin typeface="Arial"/>
                <a:ea typeface="Arial"/>
                <a:cs typeface="Arial"/>
                <a:sym typeface="Arial"/>
              </a:rPr>
              <a:t>Example of an SOA record:</a:t>
            </a:r>
            <a:endParaRPr b="0" i="0" sz="1800" u="none" cap="none" strike="noStrike">
              <a:solidFill>
                <a:schemeClr val="dk1"/>
              </a:solidFill>
              <a:latin typeface="Calibri"/>
              <a:ea typeface="Calibri"/>
              <a:cs typeface="Calibri"/>
              <a:sym typeface="Calibri"/>
            </a:endParaRPr>
          </a:p>
        </p:txBody>
      </p:sp>
      <p:sp>
        <p:nvSpPr>
          <p:cNvPr id="390" name="Google Shape;390;p68"/>
          <p:cNvSpPr txBox="1"/>
          <p:nvPr/>
        </p:nvSpPr>
        <p:spPr>
          <a:xfrm>
            <a:off x="704538" y="6018551"/>
            <a:ext cx="1064926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424242"/>
              </a:buClr>
              <a:buSzPts val="1800"/>
              <a:buFont typeface="Arial"/>
              <a:buNone/>
            </a:pPr>
            <a:r>
              <a:rPr b="0" i="0" lang="en-US" sz="1800" u="none" cap="none" strike="noStrike">
                <a:solidFill>
                  <a:srgbClr val="424242"/>
                </a:solidFill>
                <a:latin typeface="Arial"/>
                <a:ea typeface="Arial"/>
                <a:cs typeface="Arial"/>
                <a:sym typeface="Arial"/>
              </a:rPr>
              <a:t>The 'RNAME' value here represents the administrator's email address, which can be confusing because it is missing the ‘@’ sign, but in an SOA record admin.example.com is the equivalent of admin@example.com.</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68"/>
          <p:cNvSpPr txBox="1"/>
          <p:nvPr>
            <p:ph type="title"/>
          </p:nvPr>
        </p:nvSpPr>
        <p:spPr>
          <a:xfrm>
            <a:off x="838200" y="365125"/>
            <a:ext cx="10515600" cy="36591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omic Sans MS"/>
              <a:buNone/>
            </a:pPr>
            <a:r>
              <a:rPr b="1" lang="en-US" u="sng">
                <a:latin typeface="Comic Sans MS"/>
                <a:ea typeface="Comic Sans MS"/>
                <a:cs typeface="Comic Sans MS"/>
                <a:sym typeface="Comic Sans MS"/>
              </a:rPr>
              <a:t>SOA Record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69"/>
          <p:cNvPicPr preferRelativeResize="0"/>
          <p:nvPr/>
        </p:nvPicPr>
        <p:blipFill rotWithShape="1">
          <a:blip r:embed="rId3">
            <a:alphaModFix/>
          </a:blip>
          <a:srcRect b="0" l="0" r="0" t="0"/>
          <a:stretch/>
        </p:blipFill>
        <p:spPr>
          <a:xfrm>
            <a:off x="175260" y="382904"/>
            <a:ext cx="9631680" cy="567499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70"/>
          <p:cNvPicPr preferRelativeResize="0"/>
          <p:nvPr/>
        </p:nvPicPr>
        <p:blipFill rotWithShape="1">
          <a:blip r:embed="rId3">
            <a:alphaModFix/>
          </a:blip>
          <a:srcRect b="0" l="0" r="0" t="0"/>
          <a:stretch/>
        </p:blipFill>
        <p:spPr>
          <a:xfrm>
            <a:off x="586740" y="584517"/>
            <a:ext cx="9791700" cy="547338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71"/>
          <p:cNvPicPr preferRelativeResize="0"/>
          <p:nvPr/>
        </p:nvPicPr>
        <p:blipFill rotWithShape="1">
          <a:blip r:embed="rId3">
            <a:alphaModFix/>
          </a:blip>
          <a:srcRect b="0" l="0" r="0" t="0"/>
          <a:stretch/>
        </p:blipFill>
        <p:spPr>
          <a:xfrm>
            <a:off x="518160" y="342900"/>
            <a:ext cx="9585960" cy="32689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https://www.itechguides.com/wp-content/uploads/2019/05/dns-server-not-responding-featured-image-new.jpg" id="116" name="Google Shape;116;p18"/>
          <p:cNvPicPr preferRelativeResize="0"/>
          <p:nvPr/>
        </p:nvPicPr>
        <p:blipFill rotWithShape="1">
          <a:blip r:embed="rId3">
            <a:alphaModFix/>
          </a:blip>
          <a:srcRect b="0" l="0" r="0" t="0"/>
          <a:stretch/>
        </p:blipFill>
        <p:spPr>
          <a:xfrm>
            <a:off x="441681" y="407963"/>
            <a:ext cx="11487721" cy="602860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72"/>
          <p:cNvPicPr preferRelativeResize="0"/>
          <p:nvPr/>
        </p:nvPicPr>
        <p:blipFill rotWithShape="1">
          <a:blip r:embed="rId3">
            <a:alphaModFix/>
          </a:blip>
          <a:srcRect b="0" l="0" r="0" t="0"/>
          <a:stretch/>
        </p:blipFill>
        <p:spPr>
          <a:xfrm>
            <a:off x="76200" y="509587"/>
            <a:ext cx="11734801" cy="34909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73"/>
          <p:cNvPicPr preferRelativeResize="0"/>
          <p:nvPr/>
        </p:nvPicPr>
        <p:blipFill rotWithShape="1">
          <a:blip r:embed="rId3">
            <a:alphaModFix/>
          </a:blip>
          <a:srcRect b="0" l="0" r="0" t="0"/>
          <a:stretch/>
        </p:blipFill>
        <p:spPr>
          <a:xfrm>
            <a:off x="335280" y="181610"/>
            <a:ext cx="11026140" cy="436753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4"/>
          <p:cNvPicPr preferRelativeResize="0"/>
          <p:nvPr/>
        </p:nvPicPr>
        <p:blipFill rotWithShape="1">
          <a:blip r:embed="rId3">
            <a:alphaModFix/>
          </a:blip>
          <a:srcRect b="0" l="0" r="0" t="0"/>
          <a:stretch/>
        </p:blipFill>
        <p:spPr>
          <a:xfrm>
            <a:off x="220980" y="455930"/>
            <a:ext cx="11117580" cy="605917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5"/>
          <p:cNvPicPr preferRelativeResize="0"/>
          <p:nvPr/>
        </p:nvPicPr>
        <p:blipFill rotWithShape="1">
          <a:blip r:embed="rId3">
            <a:alphaModFix/>
          </a:blip>
          <a:srcRect b="0" l="0" r="0" t="0"/>
          <a:stretch/>
        </p:blipFill>
        <p:spPr>
          <a:xfrm>
            <a:off x="182880" y="336232"/>
            <a:ext cx="12009120" cy="540162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6"/>
          <p:cNvSpPr txBox="1"/>
          <p:nvPr>
            <p:ph type="title"/>
          </p:nvPr>
        </p:nvSpPr>
        <p:spPr>
          <a:xfrm>
            <a:off x="838200" y="365126"/>
            <a:ext cx="10515600" cy="40931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SRV Record</a:t>
            </a:r>
            <a:endParaRPr/>
          </a:p>
        </p:txBody>
      </p:sp>
      <p:sp>
        <p:nvSpPr>
          <p:cNvPr id="432" name="Google Shape;432;p76"/>
          <p:cNvSpPr/>
          <p:nvPr/>
        </p:nvSpPr>
        <p:spPr>
          <a:xfrm>
            <a:off x="838200" y="860563"/>
            <a:ext cx="10657114" cy="5632311"/>
          </a:xfrm>
          <a:prstGeom prst="rect">
            <a:avLst/>
          </a:prstGeom>
          <a:solidFill>
            <a:srgbClr val="F8F9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500">
                <a:solidFill>
                  <a:srgbClr val="202122"/>
                </a:solidFill>
                <a:latin typeface="Arial"/>
                <a:ea typeface="Arial"/>
                <a:cs typeface="Arial"/>
                <a:sym typeface="Arial"/>
              </a:rPr>
              <a:t>A </a:t>
            </a:r>
            <a:r>
              <a:rPr b="1" i="0" lang="en-US" sz="1500">
                <a:solidFill>
                  <a:srgbClr val="202122"/>
                </a:solidFill>
                <a:latin typeface="Arial"/>
                <a:ea typeface="Arial"/>
                <a:cs typeface="Arial"/>
                <a:sym typeface="Arial"/>
              </a:rPr>
              <a:t>Service record</a:t>
            </a:r>
            <a:r>
              <a:rPr b="0" i="0" lang="en-US" sz="1500">
                <a:solidFill>
                  <a:srgbClr val="202122"/>
                </a:solidFill>
                <a:latin typeface="Arial"/>
                <a:ea typeface="Arial"/>
                <a:cs typeface="Arial"/>
                <a:sym typeface="Arial"/>
              </a:rPr>
              <a:t> (</a:t>
            </a:r>
            <a:r>
              <a:rPr b="1" i="0" lang="en-US" sz="1500">
                <a:solidFill>
                  <a:srgbClr val="202122"/>
                </a:solidFill>
                <a:latin typeface="Arial"/>
                <a:ea typeface="Arial"/>
                <a:cs typeface="Arial"/>
                <a:sym typeface="Arial"/>
              </a:rPr>
              <a:t>SRV record</a:t>
            </a:r>
            <a:r>
              <a:rPr b="0" i="0" lang="en-US" sz="1500">
                <a:solidFill>
                  <a:srgbClr val="202122"/>
                </a:solidFill>
                <a:latin typeface="Arial"/>
                <a:ea typeface="Arial"/>
                <a:cs typeface="Arial"/>
                <a:sym typeface="Arial"/>
              </a:rPr>
              <a:t>) is a specification of data in the </a:t>
            </a:r>
            <a:r>
              <a:rPr b="0" i="0" lang="en-US" sz="1500" u="sng" strike="noStrike">
                <a:solidFill>
                  <a:schemeClr val="hlink"/>
                </a:solidFill>
                <a:latin typeface="Arial"/>
                <a:ea typeface="Arial"/>
                <a:cs typeface="Arial"/>
                <a:sym typeface="Arial"/>
                <a:hlinkClick r:id="rId3"/>
              </a:rPr>
              <a:t>Domain Name System</a:t>
            </a:r>
            <a:r>
              <a:rPr b="0" i="0" lang="en-US" sz="1500">
                <a:solidFill>
                  <a:srgbClr val="202122"/>
                </a:solidFill>
                <a:latin typeface="Arial"/>
                <a:ea typeface="Arial"/>
                <a:cs typeface="Arial"/>
                <a:sym typeface="Arial"/>
              </a:rPr>
              <a:t> defining the location, i.e., the hostname and port number, of servers for specified services. </a:t>
            </a:r>
            <a:endParaRPr/>
          </a:p>
          <a:p>
            <a:pPr indent="0" lvl="0" marL="0" marR="0" rtl="0" algn="l">
              <a:lnSpc>
                <a:spcPct val="100000"/>
              </a:lnSpc>
              <a:spcBef>
                <a:spcPts val="0"/>
              </a:spcBef>
              <a:spcAft>
                <a:spcPts val="0"/>
              </a:spcAft>
              <a:buClr>
                <a:schemeClr val="dk1"/>
              </a:buClr>
              <a:buSzPts val="1500"/>
              <a:buFont typeface="Calibri"/>
              <a:buNone/>
            </a:pPr>
            <a:r>
              <a:t/>
            </a:r>
            <a:endParaRPr b="0" i="0" sz="1500" u="none" cap="none" strike="noStrike">
              <a:solidFill>
                <a:srgbClr val="202122"/>
              </a:solidFill>
              <a:latin typeface="Arial"/>
              <a:ea typeface="Arial"/>
              <a:cs typeface="Arial"/>
              <a:sym typeface="Arial"/>
            </a:endParaRPr>
          </a:p>
          <a:p>
            <a:pPr indent="0" lvl="0" marL="0" marR="0" rtl="0" algn="l">
              <a:lnSpc>
                <a:spcPct val="100000"/>
              </a:lnSpc>
              <a:spcBef>
                <a:spcPts val="0"/>
              </a:spcBef>
              <a:spcAft>
                <a:spcPts val="0"/>
              </a:spcAft>
              <a:buClr>
                <a:srgbClr val="202122"/>
              </a:buClr>
              <a:buSzPts val="1500"/>
              <a:buFont typeface="Arial"/>
              <a:buNone/>
            </a:pPr>
            <a:r>
              <a:rPr b="0" i="0" lang="en-US" sz="1500" u="none" cap="none" strike="noStrike">
                <a:solidFill>
                  <a:srgbClr val="202122"/>
                </a:solidFill>
                <a:latin typeface="Arial"/>
                <a:ea typeface="Arial"/>
                <a:cs typeface="Arial"/>
                <a:sym typeface="Arial"/>
              </a:rPr>
              <a:t>A SRV record has the form:</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_service._proto.name. TTL class SRV priority weight port target.</a:t>
            </a:r>
            <a:endParaRPr/>
          </a:p>
          <a:p>
            <a:pPr indent="0" lvl="0" marL="0" marR="0" rtl="0" algn="l">
              <a:lnSpc>
                <a:spcPct val="100000"/>
              </a:lnSpc>
              <a:spcBef>
                <a:spcPts val="0"/>
              </a:spcBef>
              <a:spcAft>
                <a:spcPts val="0"/>
              </a:spcAft>
              <a:buClr>
                <a:schemeClr val="dk1"/>
              </a:buClr>
              <a:buSzPts val="1500"/>
              <a:buFont typeface="Calibri"/>
              <a:buNone/>
            </a:pPr>
            <a:r>
              <a:t/>
            </a:r>
            <a:endParaRPr sz="1500">
              <a:solidFill>
                <a:srgbClr val="000000"/>
              </a:solidFill>
              <a:latin typeface="Arial"/>
              <a:ea typeface="Arial"/>
              <a:cs typeface="Arial"/>
              <a:sym typeface="Arial"/>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service</a:t>
            </a:r>
            <a:r>
              <a:rPr b="0" i="0" lang="en-US" sz="1500">
                <a:solidFill>
                  <a:srgbClr val="202122"/>
                </a:solidFill>
                <a:latin typeface="Arial"/>
                <a:ea typeface="Arial"/>
                <a:cs typeface="Arial"/>
                <a:sym typeface="Arial"/>
              </a:rPr>
              <a:t>: the symbolic name of the desired service.</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proto</a:t>
            </a:r>
            <a:r>
              <a:rPr b="0" i="0" lang="en-US" sz="1500">
                <a:solidFill>
                  <a:srgbClr val="202122"/>
                </a:solidFill>
                <a:latin typeface="Arial"/>
                <a:ea typeface="Arial"/>
                <a:cs typeface="Arial"/>
                <a:sym typeface="Arial"/>
              </a:rPr>
              <a:t>: the transport protocol of the desired service; this is usually either </a:t>
            </a:r>
            <a:r>
              <a:rPr b="0" i="0" lang="en-US" sz="1500" u="sng" strike="noStrike">
                <a:solidFill>
                  <a:schemeClr val="hlink"/>
                </a:solidFill>
                <a:latin typeface="Arial"/>
                <a:ea typeface="Arial"/>
                <a:cs typeface="Arial"/>
                <a:sym typeface="Arial"/>
                <a:hlinkClick r:id="rId4"/>
              </a:rPr>
              <a:t>TCP</a:t>
            </a:r>
            <a:r>
              <a:rPr b="0" i="0" lang="en-US" sz="1500">
                <a:solidFill>
                  <a:srgbClr val="202122"/>
                </a:solidFill>
                <a:latin typeface="Arial"/>
                <a:ea typeface="Arial"/>
                <a:cs typeface="Arial"/>
                <a:sym typeface="Arial"/>
              </a:rPr>
              <a:t> or </a:t>
            </a:r>
            <a:r>
              <a:rPr b="0" i="0" lang="en-US" sz="1500" u="sng" strike="noStrike">
                <a:solidFill>
                  <a:schemeClr val="hlink"/>
                </a:solidFill>
                <a:latin typeface="Arial"/>
                <a:ea typeface="Arial"/>
                <a:cs typeface="Arial"/>
                <a:sym typeface="Arial"/>
                <a:hlinkClick r:id="rId5"/>
              </a:rPr>
              <a:t>UDP</a:t>
            </a:r>
            <a:r>
              <a:rPr b="0" i="0" lang="en-US" sz="1500">
                <a:solidFill>
                  <a:srgbClr val="202122"/>
                </a:solidFill>
                <a:latin typeface="Arial"/>
                <a:ea typeface="Arial"/>
                <a:cs typeface="Arial"/>
                <a:sym typeface="Arial"/>
              </a:rPr>
              <a:t>.</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name</a:t>
            </a:r>
            <a:r>
              <a:rPr b="0" i="0" lang="en-US" sz="1500">
                <a:solidFill>
                  <a:srgbClr val="202122"/>
                </a:solidFill>
                <a:latin typeface="Arial"/>
                <a:ea typeface="Arial"/>
                <a:cs typeface="Arial"/>
                <a:sym typeface="Arial"/>
              </a:rPr>
              <a:t>: the domain name for which this record is valid, ending in a dot.</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TTL</a:t>
            </a:r>
            <a:r>
              <a:rPr b="0" i="0" lang="en-US" sz="1500">
                <a:solidFill>
                  <a:srgbClr val="202122"/>
                </a:solidFill>
                <a:latin typeface="Arial"/>
                <a:ea typeface="Arial"/>
                <a:cs typeface="Arial"/>
                <a:sym typeface="Arial"/>
              </a:rPr>
              <a:t>: standard DNS </a:t>
            </a:r>
            <a:r>
              <a:rPr b="0" i="0" lang="en-US" sz="1500" u="sng" strike="noStrike">
                <a:solidFill>
                  <a:schemeClr val="hlink"/>
                </a:solidFill>
                <a:latin typeface="Arial"/>
                <a:ea typeface="Arial"/>
                <a:cs typeface="Arial"/>
                <a:sym typeface="Arial"/>
                <a:hlinkClick r:id="rId6"/>
              </a:rPr>
              <a:t>time to live</a:t>
            </a:r>
            <a:r>
              <a:rPr b="0" i="0" lang="en-US" sz="1500">
                <a:solidFill>
                  <a:srgbClr val="202122"/>
                </a:solidFill>
                <a:latin typeface="Arial"/>
                <a:ea typeface="Arial"/>
                <a:cs typeface="Arial"/>
                <a:sym typeface="Arial"/>
              </a:rPr>
              <a:t> field.</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class</a:t>
            </a:r>
            <a:r>
              <a:rPr b="0" i="0" lang="en-US" sz="1500">
                <a:solidFill>
                  <a:srgbClr val="202122"/>
                </a:solidFill>
                <a:latin typeface="Arial"/>
                <a:ea typeface="Arial"/>
                <a:cs typeface="Arial"/>
                <a:sym typeface="Arial"/>
              </a:rPr>
              <a:t>: standard DNS class field (this is always </a:t>
            </a:r>
            <a:r>
              <a:rPr b="0" i="1" lang="en-US" sz="1500">
                <a:solidFill>
                  <a:srgbClr val="202122"/>
                </a:solidFill>
                <a:latin typeface="Arial"/>
                <a:ea typeface="Arial"/>
                <a:cs typeface="Arial"/>
                <a:sym typeface="Arial"/>
              </a:rPr>
              <a:t>IN</a:t>
            </a:r>
            <a:r>
              <a:rPr b="0" i="0" lang="en-US" sz="1500">
                <a:solidFill>
                  <a:srgbClr val="202122"/>
                </a:solidFill>
                <a:latin typeface="Arial"/>
                <a:ea typeface="Arial"/>
                <a:cs typeface="Arial"/>
                <a:sym typeface="Arial"/>
              </a:rPr>
              <a:t>).</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SRV</a:t>
            </a:r>
            <a:r>
              <a:rPr b="0" i="0" lang="en-US" sz="1500">
                <a:solidFill>
                  <a:srgbClr val="202122"/>
                </a:solidFill>
                <a:latin typeface="Arial"/>
                <a:ea typeface="Arial"/>
                <a:cs typeface="Arial"/>
                <a:sym typeface="Arial"/>
              </a:rPr>
              <a:t>: Type of Record (this is always </a:t>
            </a:r>
            <a:r>
              <a:rPr b="0" i="1" lang="en-US" sz="1500">
                <a:solidFill>
                  <a:srgbClr val="202122"/>
                </a:solidFill>
                <a:latin typeface="Arial"/>
                <a:ea typeface="Arial"/>
                <a:cs typeface="Arial"/>
                <a:sym typeface="Arial"/>
              </a:rPr>
              <a:t>SRV</a:t>
            </a:r>
            <a:r>
              <a:rPr b="0" i="0" lang="en-US" sz="1500">
                <a:solidFill>
                  <a:srgbClr val="202122"/>
                </a:solidFill>
                <a:latin typeface="Arial"/>
                <a:ea typeface="Arial"/>
                <a:cs typeface="Arial"/>
                <a:sym typeface="Arial"/>
              </a:rPr>
              <a:t>).</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priority</a:t>
            </a:r>
            <a:r>
              <a:rPr b="0" i="0" lang="en-US" sz="1500">
                <a:solidFill>
                  <a:srgbClr val="202122"/>
                </a:solidFill>
                <a:latin typeface="Arial"/>
                <a:ea typeface="Arial"/>
                <a:cs typeface="Arial"/>
                <a:sym typeface="Arial"/>
              </a:rPr>
              <a:t>: the priority of the target host, lower value means more preferred.</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weight</a:t>
            </a:r>
            <a:r>
              <a:rPr b="0" i="0" lang="en-US" sz="1500">
                <a:solidFill>
                  <a:srgbClr val="202122"/>
                </a:solidFill>
                <a:latin typeface="Arial"/>
                <a:ea typeface="Arial"/>
                <a:cs typeface="Arial"/>
                <a:sym typeface="Arial"/>
              </a:rPr>
              <a:t>: A relative weight for records with the same priority, higher value means higher chance of getting picked.</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port</a:t>
            </a:r>
            <a:r>
              <a:rPr b="0" i="0" lang="en-US" sz="1500">
                <a:solidFill>
                  <a:srgbClr val="202122"/>
                </a:solidFill>
                <a:latin typeface="Arial"/>
                <a:ea typeface="Arial"/>
                <a:cs typeface="Arial"/>
                <a:sym typeface="Arial"/>
              </a:rPr>
              <a:t>: the TCP or UDP port on which the service is to be found.</a:t>
            </a:r>
            <a:endParaRPr/>
          </a:p>
          <a:p>
            <a:pPr indent="-95250" lvl="0" marL="0" marR="0" rtl="0" algn="l">
              <a:spcBef>
                <a:spcPts val="0"/>
              </a:spcBef>
              <a:spcAft>
                <a:spcPts val="0"/>
              </a:spcAft>
              <a:buClr>
                <a:srgbClr val="202122"/>
              </a:buClr>
              <a:buSzPts val="1500"/>
              <a:buFont typeface="Arial"/>
              <a:buChar char="•"/>
            </a:pPr>
            <a:r>
              <a:rPr b="0" i="1" lang="en-US" sz="1500">
                <a:solidFill>
                  <a:srgbClr val="202122"/>
                </a:solidFill>
                <a:latin typeface="Arial"/>
                <a:ea typeface="Arial"/>
                <a:cs typeface="Arial"/>
                <a:sym typeface="Arial"/>
              </a:rPr>
              <a:t>target</a:t>
            </a:r>
            <a:r>
              <a:rPr b="0" i="0" lang="en-US" sz="1500">
                <a:solidFill>
                  <a:srgbClr val="202122"/>
                </a:solidFill>
                <a:latin typeface="Arial"/>
                <a:ea typeface="Arial"/>
                <a:cs typeface="Arial"/>
                <a:sym typeface="Arial"/>
              </a:rPr>
              <a:t>: the canonical hostname of the machine providing the service, ending in a dot.</a:t>
            </a:r>
            <a:endParaRPr/>
          </a:p>
          <a:p>
            <a:pPr indent="0" lvl="0" marL="0" marR="0" rtl="0" algn="l">
              <a:lnSpc>
                <a:spcPct val="100000"/>
              </a:lnSpc>
              <a:spcBef>
                <a:spcPts val="0"/>
              </a:spcBef>
              <a:spcAft>
                <a:spcPts val="0"/>
              </a:spcAft>
              <a:buClr>
                <a:schemeClr val="dk1"/>
              </a:buClr>
              <a:buSzPts val="1500"/>
              <a:buFont typeface="Calibri"/>
              <a:buNone/>
            </a:pPr>
            <a:r>
              <a:t/>
            </a:r>
            <a:endParaRPr sz="15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2"/>
              </a:buClr>
              <a:buSzPts val="1500"/>
              <a:buFont typeface="Arial"/>
              <a:buNone/>
            </a:pPr>
            <a:r>
              <a:rPr b="0" i="0" lang="en-US" sz="1500">
                <a:solidFill>
                  <a:srgbClr val="202122"/>
                </a:solidFill>
                <a:latin typeface="Arial"/>
                <a:ea typeface="Arial"/>
                <a:cs typeface="Arial"/>
                <a:sym typeface="Arial"/>
              </a:rPr>
              <a:t>An example SRV record in textual form that might be found in a </a:t>
            </a:r>
            <a:r>
              <a:rPr b="0" i="0" lang="en-US" sz="1500" u="sng" strike="noStrike">
                <a:solidFill>
                  <a:schemeClr val="hlink"/>
                </a:solidFill>
                <a:latin typeface="Arial"/>
                <a:ea typeface="Arial"/>
                <a:cs typeface="Arial"/>
                <a:sym typeface="Arial"/>
                <a:hlinkClick r:id="rId7"/>
              </a:rPr>
              <a:t>zone file</a:t>
            </a:r>
            <a:r>
              <a:rPr b="0" i="0" lang="en-US" sz="1500">
                <a:solidFill>
                  <a:srgbClr val="202122"/>
                </a:solidFill>
                <a:latin typeface="Arial"/>
                <a:ea typeface="Arial"/>
                <a:cs typeface="Arial"/>
                <a:sym typeface="Arial"/>
              </a:rPr>
              <a:t> might be the following:</a:t>
            </a:r>
            <a:endParaRPr/>
          </a:p>
          <a:p>
            <a:pPr indent="0" lvl="0" marL="0" marR="0" rtl="0" algn="l">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en-US" sz="1800" u="none" cap="none" strike="noStrike">
                <a:solidFill>
                  <a:srgbClr val="C00000"/>
                </a:solidFill>
                <a:latin typeface="Arial"/>
                <a:ea typeface="Arial"/>
                <a:cs typeface="Arial"/>
                <a:sym typeface="Arial"/>
              </a:rPr>
              <a:t>_sip._tcp.example.com. 86400 IN SRV 0 5 5060 sipserver.example.com. </a:t>
            </a:r>
            <a:endParaRPr/>
          </a:p>
          <a:p>
            <a:pPr indent="0" lvl="0" marL="0" marR="0" rtl="0" algn="l">
              <a:lnSpc>
                <a:spcPct val="100000"/>
              </a:lnSpc>
              <a:spcBef>
                <a:spcPts val="0"/>
              </a:spcBef>
              <a:spcAft>
                <a:spcPts val="0"/>
              </a:spcAft>
              <a:buClr>
                <a:schemeClr val="dk1"/>
              </a:buClr>
              <a:buSzPts val="1500"/>
              <a:buFont typeface="Calibri"/>
              <a:buNone/>
            </a:pPr>
            <a:r>
              <a:t/>
            </a:r>
            <a:endParaRPr sz="15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02122"/>
              </a:buClr>
              <a:buSzPts val="1500"/>
              <a:buFont typeface="Arial"/>
              <a:buNone/>
            </a:pPr>
            <a:r>
              <a:rPr b="0" i="0" lang="en-US" sz="1500" u="none" cap="none" strike="noStrike">
                <a:solidFill>
                  <a:srgbClr val="202122"/>
                </a:solidFill>
                <a:latin typeface="Arial"/>
                <a:ea typeface="Arial"/>
                <a:cs typeface="Arial"/>
                <a:sym typeface="Arial"/>
              </a:rPr>
              <a:t>This points to a server named sipserver.example.com listening on TCP port 5060 for </a:t>
            </a:r>
            <a:r>
              <a:rPr b="0" i="0" lang="en-US" sz="1500" u="sng" cap="none" strike="noStrike">
                <a:solidFill>
                  <a:schemeClr val="hlink"/>
                </a:solidFill>
                <a:latin typeface="Arial"/>
                <a:ea typeface="Arial"/>
                <a:cs typeface="Arial"/>
                <a:sym typeface="Arial"/>
                <a:hlinkClick r:id="rId8"/>
              </a:rPr>
              <a:t>Session Initiation Protocol</a:t>
            </a:r>
            <a:r>
              <a:rPr b="0" i="0" lang="en-US" sz="1500" u="none" cap="none" strike="noStrike">
                <a:solidFill>
                  <a:srgbClr val="202122"/>
                </a:solidFill>
                <a:latin typeface="Arial"/>
                <a:ea typeface="Arial"/>
                <a:cs typeface="Arial"/>
                <a:sym typeface="Arial"/>
              </a:rPr>
              <a:t> (SIP) protocol services. The priority given here is 0, and the weight is 5. </a:t>
            </a:r>
            <a:endParaRPr sz="15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500" u="none" cap="none" strike="noStrike">
                <a:solidFill>
                  <a:schemeClr val="dk1"/>
                </a:solidFill>
                <a:latin typeface="Arial"/>
                <a:ea typeface="Arial"/>
                <a:cs typeface="Arial"/>
                <a:sym typeface="Arial"/>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77"/>
          <p:cNvPicPr preferRelativeResize="0"/>
          <p:nvPr/>
        </p:nvPicPr>
        <p:blipFill rotWithShape="1">
          <a:blip r:embed="rId3">
            <a:alphaModFix/>
          </a:blip>
          <a:srcRect b="0" l="0" r="0" t="0"/>
          <a:stretch/>
        </p:blipFill>
        <p:spPr>
          <a:xfrm>
            <a:off x="0" y="268287"/>
            <a:ext cx="11597640" cy="526383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78"/>
          <p:cNvPicPr preferRelativeResize="0"/>
          <p:nvPr/>
        </p:nvPicPr>
        <p:blipFill rotWithShape="1">
          <a:blip r:embed="rId3">
            <a:alphaModFix/>
          </a:blip>
          <a:srcRect b="0" l="0" r="0" t="0"/>
          <a:stretch/>
        </p:blipFill>
        <p:spPr>
          <a:xfrm>
            <a:off x="381000" y="470534"/>
            <a:ext cx="11300460" cy="58388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79"/>
          <p:cNvPicPr preferRelativeResize="0"/>
          <p:nvPr/>
        </p:nvPicPr>
        <p:blipFill rotWithShape="1">
          <a:blip r:embed="rId3">
            <a:alphaModFix/>
          </a:blip>
          <a:srcRect b="0" l="0" r="0" t="0"/>
          <a:stretch/>
        </p:blipFill>
        <p:spPr>
          <a:xfrm>
            <a:off x="297180" y="504824"/>
            <a:ext cx="11003280" cy="557593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80"/>
          <p:cNvPicPr preferRelativeResize="0"/>
          <p:nvPr/>
        </p:nvPicPr>
        <p:blipFill rotWithShape="1">
          <a:blip r:embed="rId3">
            <a:alphaModFix/>
          </a:blip>
          <a:srcRect b="0" l="0" r="0" t="0"/>
          <a:stretch/>
        </p:blipFill>
        <p:spPr>
          <a:xfrm>
            <a:off x="1023937" y="242887"/>
            <a:ext cx="10144125" cy="6372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4400"/>
              <a:buFont typeface="Arial"/>
              <a:buNone/>
            </a:pPr>
            <a:r>
              <a:rPr b="1" i="0" lang="en-US">
                <a:solidFill>
                  <a:srgbClr val="000000"/>
                </a:solidFill>
                <a:latin typeface="Arial"/>
                <a:ea typeface="Arial"/>
                <a:cs typeface="Arial"/>
                <a:sym typeface="Arial"/>
              </a:rPr>
              <a:t>Glue Record</a:t>
            </a:r>
            <a:endParaRPr b="1">
              <a:latin typeface="Arial"/>
              <a:ea typeface="Arial"/>
              <a:cs typeface="Arial"/>
              <a:sym typeface="Arial"/>
            </a:endParaRPr>
          </a:p>
        </p:txBody>
      </p:sp>
      <p:sp>
        <p:nvSpPr>
          <p:cNvPr id="458" name="Google Shape;458;p81"/>
          <p:cNvSpPr txBox="1"/>
          <p:nvPr>
            <p:ph idx="1" type="body"/>
          </p:nvPr>
        </p:nvSpPr>
        <p:spPr>
          <a:xfrm>
            <a:off x="838200" y="1564363"/>
            <a:ext cx="10515600" cy="4351338"/>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C0A00"/>
              </a:buClr>
              <a:buSzPts val="1500"/>
              <a:buNone/>
            </a:pPr>
            <a:r>
              <a:rPr b="0" i="0" lang="en-US" sz="1500">
                <a:solidFill>
                  <a:srgbClr val="1C0A00"/>
                </a:solidFill>
                <a:latin typeface="Arial"/>
                <a:ea typeface="Arial"/>
                <a:cs typeface="Arial"/>
                <a:sym typeface="Arial"/>
              </a:rPr>
              <a:t>Glue records are A records or IP Addresses that are assigned or mapped to a Domain Name or a sub-domain. </a:t>
            </a:r>
            <a:endParaRPr/>
          </a:p>
          <a:p>
            <a:pPr indent="0" lvl="0" marL="0" rtl="0" algn="just">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Glue records become extremely important when the Nameservers for a domain name are the sub-domains of the domain name itself.</a:t>
            </a:r>
            <a:endParaRPr/>
          </a:p>
          <a:p>
            <a:pPr indent="0" lvl="0" marL="0" rtl="0" algn="just">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The Glue records can be seen under the “Additional Section” of a DNS Response.</a:t>
            </a:r>
            <a:endParaRPr/>
          </a:p>
          <a:p>
            <a:pPr indent="0" lvl="0" marL="0" rtl="0" algn="just">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Let’s take an example to understand how Glue Records work;</a:t>
            </a:r>
            <a:endParaRPr/>
          </a:p>
          <a:p>
            <a:pPr indent="0" lvl="0" marL="0" rtl="0" algn="just">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assume you have a domain name called “yourdomain.com” for which you are using the following set of Nameservers:</a:t>
            </a:r>
            <a:endParaRPr/>
          </a:p>
          <a:p>
            <a:pPr indent="0" lvl="0" marL="0" rtl="0" algn="just">
              <a:lnSpc>
                <a:spcPct val="90000"/>
              </a:lnSpc>
              <a:spcBef>
                <a:spcPts val="1000"/>
              </a:spcBef>
              <a:spcAft>
                <a:spcPts val="0"/>
              </a:spcAft>
              <a:buClr>
                <a:srgbClr val="1C0A00"/>
              </a:buClr>
              <a:buSzPts val="1500"/>
              <a:buNone/>
            </a:pPr>
            <a:r>
              <a:rPr b="0" i="1" lang="en-US" sz="1500">
                <a:solidFill>
                  <a:srgbClr val="1C0A00"/>
                </a:solidFill>
                <a:latin typeface="Arial"/>
                <a:ea typeface="Arial"/>
                <a:cs typeface="Arial"/>
                <a:sym typeface="Arial"/>
              </a:rPr>
              <a:t>				</a:t>
            </a:r>
            <a:r>
              <a:rPr b="1" i="1" lang="en-US" sz="2000">
                <a:solidFill>
                  <a:srgbClr val="1C0A00"/>
                </a:solidFill>
                <a:latin typeface="Arial"/>
                <a:ea typeface="Arial"/>
                <a:cs typeface="Arial"/>
                <a:sym typeface="Arial"/>
              </a:rPr>
              <a:t>ns1. yourdomain.com</a:t>
            </a:r>
            <a:endParaRPr/>
          </a:p>
          <a:p>
            <a:pPr indent="0" lvl="0" marL="0" rtl="0" algn="just">
              <a:lnSpc>
                <a:spcPct val="90000"/>
              </a:lnSpc>
              <a:spcBef>
                <a:spcPts val="1000"/>
              </a:spcBef>
              <a:spcAft>
                <a:spcPts val="0"/>
              </a:spcAft>
              <a:buClr>
                <a:srgbClr val="1C0A00"/>
              </a:buClr>
              <a:buSzPts val="2000"/>
              <a:buNone/>
            </a:pPr>
            <a:r>
              <a:rPr b="1" i="1" lang="en-US" sz="2000">
                <a:solidFill>
                  <a:srgbClr val="1C0A00"/>
                </a:solidFill>
                <a:latin typeface="Arial"/>
                <a:ea typeface="Arial"/>
                <a:cs typeface="Arial"/>
                <a:sym typeface="Arial"/>
              </a:rPr>
              <a:t>				ns2. yourdomain.com</a:t>
            </a:r>
            <a:endParaRPr/>
          </a:p>
          <a:p>
            <a:pPr indent="0" lvl="0" marL="0" rtl="0" algn="l">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In the DNS Resolution process, the authoritative nameservers for </a:t>
            </a:r>
            <a:r>
              <a:rPr b="0" i="1" lang="en-US" sz="1500">
                <a:solidFill>
                  <a:srgbClr val="1C0A00"/>
                </a:solidFill>
                <a:latin typeface="Arial"/>
                <a:ea typeface="Arial"/>
                <a:cs typeface="Arial"/>
                <a:sym typeface="Arial"/>
              </a:rPr>
              <a:t>yourdomain.com</a:t>
            </a:r>
            <a:r>
              <a:rPr b="0" i="0" lang="en-US" sz="1500">
                <a:solidFill>
                  <a:srgbClr val="1C0A00"/>
                </a:solidFill>
                <a:latin typeface="Arial"/>
                <a:ea typeface="Arial"/>
                <a:cs typeface="Arial"/>
                <a:sym typeface="Arial"/>
              </a:rPr>
              <a:t> are </a:t>
            </a:r>
            <a:r>
              <a:rPr b="0" i="1" lang="en-US" sz="1500">
                <a:solidFill>
                  <a:srgbClr val="1C0A00"/>
                </a:solidFill>
                <a:latin typeface="Arial"/>
                <a:ea typeface="Arial"/>
                <a:cs typeface="Arial"/>
                <a:sym typeface="Arial"/>
              </a:rPr>
              <a:t>ns1.yourdomain.com</a:t>
            </a:r>
            <a:r>
              <a:rPr b="0" i="0" lang="en-US" sz="1500">
                <a:solidFill>
                  <a:srgbClr val="1C0A00"/>
                </a:solidFill>
                <a:latin typeface="Arial"/>
                <a:ea typeface="Arial"/>
                <a:cs typeface="Arial"/>
                <a:sym typeface="Arial"/>
              </a:rPr>
              <a:t> and </a:t>
            </a:r>
            <a:r>
              <a:rPr b="0" i="1" lang="en-US" sz="1500">
                <a:solidFill>
                  <a:srgbClr val="1C0A00"/>
                </a:solidFill>
                <a:latin typeface="Arial"/>
                <a:ea typeface="Arial"/>
                <a:cs typeface="Arial"/>
                <a:sym typeface="Arial"/>
              </a:rPr>
              <a:t>ns2.yourdomain.com</a:t>
            </a:r>
            <a:r>
              <a:rPr b="0" i="0" lang="en-US" sz="1500">
                <a:solidFill>
                  <a:srgbClr val="1C0A00"/>
                </a:solidFill>
                <a:latin typeface="Arial"/>
                <a:ea typeface="Arial"/>
                <a:cs typeface="Arial"/>
                <a:sym typeface="Arial"/>
              </a:rPr>
              <a:t>. </a:t>
            </a:r>
            <a:endParaRPr/>
          </a:p>
          <a:p>
            <a:pPr indent="0" lvl="0" marL="0" rtl="0" algn="l">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The DNS resolution for </a:t>
            </a:r>
            <a:r>
              <a:rPr b="0" i="1" lang="en-US" sz="1500">
                <a:solidFill>
                  <a:srgbClr val="1C0A00"/>
                </a:solidFill>
                <a:latin typeface="Arial"/>
                <a:ea typeface="Arial"/>
                <a:cs typeface="Arial"/>
                <a:sym typeface="Arial"/>
              </a:rPr>
              <a:t>ns1.yourdomain.com</a:t>
            </a:r>
            <a:r>
              <a:rPr b="0" i="0" lang="en-US" sz="1500">
                <a:solidFill>
                  <a:srgbClr val="1C0A00"/>
                </a:solidFill>
                <a:latin typeface="Arial"/>
                <a:ea typeface="Arial"/>
                <a:cs typeface="Arial"/>
                <a:sym typeface="Arial"/>
              </a:rPr>
              <a:t> would first require the resolution of </a:t>
            </a:r>
            <a:r>
              <a:rPr b="0" i="1" lang="en-US" sz="1500">
                <a:solidFill>
                  <a:srgbClr val="1C0A00"/>
                </a:solidFill>
                <a:latin typeface="Arial"/>
                <a:ea typeface="Arial"/>
                <a:cs typeface="Arial"/>
                <a:sym typeface="Arial"/>
              </a:rPr>
              <a:t>yourdomain.com</a:t>
            </a:r>
            <a:r>
              <a:rPr b="0" i="0" lang="en-US" sz="1500">
                <a:solidFill>
                  <a:srgbClr val="1C0A00"/>
                </a:solidFill>
                <a:latin typeface="Arial"/>
                <a:ea typeface="Arial"/>
                <a:cs typeface="Arial"/>
                <a:sym typeface="Arial"/>
              </a:rPr>
              <a:t> which in turn returns the authoritative nameservers as </a:t>
            </a:r>
            <a:r>
              <a:rPr b="0" i="1" lang="en-US" sz="1500">
                <a:solidFill>
                  <a:srgbClr val="1C0A00"/>
                </a:solidFill>
                <a:latin typeface="Arial"/>
                <a:ea typeface="Arial"/>
                <a:cs typeface="Arial"/>
                <a:sym typeface="Arial"/>
              </a:rPr>
              <a:t>ns1</a:t>
            </a:r>
            <a:r>
              <a:rPr b="0" i="0" lang="en-US" sz="1500">
                <a:solidFill>
                  <a:srgbClr val="1C0A00"/>
                </a:solidFill>
                <a:latin typeface="Arial"/>
                <a:ea typeface="Arial"/>
                <a:cs typeface="Arial"/>
                <a:sym typeface="Arial"/>
              </a:rPr>
              <a:t> and </a:t>
            </a:r>
            <a:r>
              <a:rPr b="0" i="1" lang="en-US" sz="1500">
                <a:solidFill>
                  <a:srgbClr val="1C0A00"/>
                </a:solidFill>
                <a:latin typeface="Arial"/>
                <a:ea typeface="Arial"/>
                <a:cs typeface="Arial"/>
                <a:sym typeface="Arial"/>
              </a:rPr>
              <a:t>ns2.yourdomain</a:t>
            </a:r>
            <a:r>
              <a:rPr b="0" i="0" lang="en-US" sz="1500">
                <a:solidFill>
                  <a:srgbClr val="1C0A00"/>
                </a:solidFill>
                <a:latin typeface="Arial"/>
                <a:ea typeface="Arial"/>
                <a:cs typeface="Arial"/>
                <a:sym typeface="Arial"/>
              </a:rPr>
              <a:t>.</a:t>
            </a:r>
            <a:endParaRPr/>
          </a:p>
          <a:p>
            <a:pPr indent="0" lvl="0" marL="0" rtl="0" algn="just">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As you may have already noticed, this creates a circular dependency or in simple terms; a Loop and the resolution never succeeds.</a:t>
            </a:r>
            <a:endParaRPr/>
          </a:p>
          <a:p>
            <a:pPr indent="0" lvl="0" marL="0" rtl="0" algn="l">
              <a:lnSpc>
                <a:spcPct val="90000"/>
              </a:lnSpc>
              <a:spcBef>
                <a:spcPts val="1000"/>
              </a:spcBef>
              <a:spcAft>
                <a:spcPts val="0"/>
              </a:spcAft>
              <a:buClr>
                <a:srgbClr val="1C0A00"/>
              </a:buClr>
              <a:buSzPts val="1500"/>
              <a:buNone/>
            </a:pPr>
            <a:r>
              <a:rPr b="0" i="0" lang="en-US" sz="1500">
                <a:solidFill>
                  <a:srgbClr val="1C0A00"/>
                </a:solidFill>
                <a:latin typeface="Arial"/>
                <a:ea typeface="Arial"/>
                <a:cs typeface="Arial"/>
                <a:sym typeface="Arial"/>
              </a:rPr>
              <a:t>Glue records help in breaking this dependency by providing the IP Addresses for </a:t>
            </a:r>
            <a:r>
              <a:rPr b="0" i="1" lang="en-US" sz="1500">
                <a:solidFill>
                  <a:srgbClr val="1C0A00"/>
                </a:solidFill>
                <a:latin typeface="Arial"/>
                <a:ea typeface="Arial"/>
                <a:cs typeface="Arial"/>
                <a:sym typeface="Arial"/>
              </a:rPr>
              <a:t>ns1.yourdomain.com</a:t>
            </a:r>
            <a:r>
              <a:rPr b="0" i="0" lang="en-US" sz="1500">
                <a:solidFill>
                  <a:srgbClr val="1C0A00"/>
                </a:solidFill>
                <a:latin typeface="Arial"/>
                <a:ea typeface="Arial"/>
                <a:cs typeface="Arial"/>
                <a:sym typeface="Arial"/>
              </a:rPr>
              <a:t> and </a:t>
            </a:r>
            <a:r>
              <a:rPr b="0" i="1" lang="en-US" sz="1500">
                <a:solidFill>
                  <a:srgbClr val="1C0A00"/>
                </a:solidFill>
                <a:latin typeface="Arial"/>
                <a:ea typeface="Arial"/>
                <a:cs typeface="Arial"/>
                <a:sym typeface="Arial"/>
              </a:rPr>
              <a:t>ns2.yourdomain.com</a:t>
            </a:r>
            <a:r>
              <a:rPr b="0" i="0" lang="en-US" sz="1500">
                <a:solidFill>
                  <a:srgbClr val="1C0A00"/>
                </a:solidFill>
                <a:latin typeface="Arial"/>
                <a:ea typeface="Arial"/>
                <a:cs typeface="Arial"/>
                <a:sym typeface="Arial"/>
              </a:rPr>
              <a:t> in the lookup process, this breaks the loop from getting created as we no longer need to resolve the nameservers for the IP Addresses – these addresses are already provided in the form of “Glue Records”.</a:t>
            </a:r>
            <a:endParaRPr/>
          </a:p>
          <a:p>
            <a:pPr indent="0" lvl="0" marL="0" rtl="0" algn="l">
              <a:lnSpc>
                <a:spcPct val="90000"/>
              </a:lnSpc>
              <a:spcBef>
                <a:spcPts val="1000"/>
              </a:spcBef>
              <a:spcAft>
                <a:spcPts val="0"/>
              </a:spcAft>
              <a:buClr>
                <a:srgbClr val="1C35DB"/>
              </a:buClr>
              <a:buSzPts val="1500"/>
              <a:buNone/>
            </a:pPr>
            <a:br>
              <a:rPr b="0" i="0" lang="en-US" sz="1500" u="sng" strike="noStrike">
                <a:solidFill>
                  <a:schemeClr val="hlink"/>
                </a:solidFill>
                <a:latin typeface="Arial"/>
                <a:ea typeface="Arial"/>
                <a:cs typeface="Arial"/>
                <a:sym typeface="Arial"/>
                <a:hlinkClick r:id="rId3"/>
              </a:rPr>
            </a:br>
            <a:endParaRPr sz="15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893310" y="2166257"/>
            <a:ext cx="10975126" cy="230726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2800"/>
              <a:buNone/>
            </a:pPr>
            <a:r>
              <a:rPr b="0" i="0" lang="en-US">
                <a:solidFill>
                  <a:srgbClr val="000000"/>
                </a:solidFill>
                <a:latin typeface="Arial"/>
                <a:ea typeface="Arial"/>
                <a:cs typeface="Arial"/>
                <a:sym typeface="Arial"/>
              </a:rPr>
              <a:t>• A  lookup  mechanism  for  translating  objects  into  other  objects</a:t>
            </a:r>
            <a:br>
              <a:rPr b="0" i="0" lang="en-US">
                <a:solidFill>
                  <a:srgbClr val="000000"/>
                </a:solidFill>
                <a:latin typeface="Arial"/>
                <a:ea typeface="Arial"/>
                <a:cs typeface="Arial"/>
                <a:sym typeface="Arial"/>
              </a:rPr>
            </a:br>
            <a:r>
              <a:rPr b="0" i="0" lang="en-US">
                <a:solidFill>
                  <a:srgbClr val="000000"/>
                </a:solidFill>
                <a:latin typeface="Arial"/>
                <a:ea typeface="Arial"/>
                <a:cs typeface="Arial"/>
                <a:sym typeface="Arial"/>
              </a:rPr>
              <a:t>– Mapping  names  to  numbers  and  vice  versa</a:t>
            </a:r>
            <a:endParaRPr b="0" i="0">
              <a:solidFill>
                <a:srgbClr val="000000"/>
              </a:solidFill>
              <a:latin typeface="Arial"/>
              <a:ea typeface="Arial"/>
              <a:cs typeface="Arial"/>
              <a:sym typeface="Arial"/>
            </a:endParaRPr>
          </a:p>
        </p:txBody>
      </p:sp>
      <p:sp>
        <p:nvSpPr>
          <p:cNvPr id="122" name="Google Shape;122;p19"/>
          <p:cNvSpPr txBox="1"/>
          <p:nvPr/>
        </p:nvSpPr>
        <p:spPr>
          <a:xfrm>
            <a:off x="4937761" y="689317"/>
            <a:ext cx="216642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u="none" cap="none" strike="noStrike">
                <a:solidFill>
                  <a:schemeClr val="dk1"/>
                </a:solidFill>
                <a:latin typeface="Calibri"/>
                <a:ea typeface="Calibri"/>
                <a:cs typeface="Calibri"/>
                <a:sym typeface="Calibri"/>
              </a:rPr>
              <a:t>DNS</a:t>
            </a:r>
            <a:endParaRPr b="1" sz="80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82"/>
          <p:cNvPicPr preferRelativeResize="0"/>
          <p:nvPr/>
        </p:nvPicPr>
        <p:blipFill rotWithShape="1">
          <a:blip r:embed="rId3">
            <a:alphaModFix/>
          </a:blip>
          <a:srcRect b="0" l="0" r="0" t="0"/>
          <a:stretch/>
        </p:blipFill>
        <p:spPr>
          <a:xfrm>
            <a:off x="1695450" y="990600"/>
            <a:ext cx="9652104" cy="53483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3"/>
          <p:cNvSpPr txBox="1"/>
          <p:nvPr>
            <p:ph idx="1" type="body"/>
          </p:nvPr>
        </p:nvSpPr>
        <p:spPr>
          <a:xfrm>
            <a:off x="912845" y="681037"/>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444444"/>
              </a:buClr>
              <a:buSzPts val="1500"/>
              <a:buNone/>
            </a:pPr>
            <a:r>
              <a:rPr b="0" i="0" lang="en-US" sz="1500">
                <a:solidFill>
                  <a:srgbClr val="444444"/>
                </a:solidFill>
                <a:latin typeface="Open Sans"/>
                <a:ea typeface="Open Sans"/>
                <a:cs typeface="Open Sans"/>
                <a:sym typeface="Open Sans"/>
              </a:rPr>
              <a:t>In this example, I will show the difference between having Glue Records and not having them. If you do not provide the registry with Glue Records, other nameservers trying to look up the IP address of example.com would ask the .com (TLD) nameservers for a referral, and encountering the following issue:</a:t>
            </a:r>
            <a:endParaRPr/>
          </a:p>
          <a:p>
            <a:pPr indent="0" lvl="0" marL="0" rtl="0" algn="l">
              <a:lnSpc>
                <a:spcPct val="90000"/>
              </a:lnSpc>
              <a:spcBef>
                <a:spcPts val="1000"/>
              </a:spcBef>
              <a:spcAft>
                <a:spcPts val="0"/>
              </a:spcAft>
              <a:buClr>
                <a:schemeClr val="dk1"/>
              </a:buClr>
              <a:buSzPts val="1500"/>
              <a:buNone/>
            </a:pPr>
            <a:r>
              <a:t/>
            </a:r>
            <a:endParaRPr sz="1500"/>
          </a:p>
        </p:txBody>
      </p:sp>
      <p:pic>
        <p:nvPicPr>
          <p:cNvPr id="469" name="Google Shape;469;p83"/>
          <p:cNvPicPr preferRelativeResize="0"/>
          <p:nvPr/>
        </p:nvPicPr>
        <p:blipFill rotWithShape="1">
          <a:blip r:embed="rId3">
            <a:alphaModFix/>
          </a:blip>
          <a:srcRect b="0" l="0" r="0" t="0"/>
          <a:stretch/>
        </p:blipFill>
        <p:spPr>
          <a:xfrm>
            <a:off x="912845" y="1541638"/>
            <a:ext cx="9021147" cy="3105105"/>
          </a:xfrm>
          <a:prstGeom prst="rect">
            <a:avLst/>
          </a:prstGeom>
          <a:noFill/>
          <a:ln>
            <a:noFill/>
          </a:ln>
        </p:spPr>
      </p:pic>
      <p:pic>
        <p:nvPicPr>
          <p:cNvPr id="470" name="Google Shape;470;p83"/>
          <p:cNvPicPr preferRelativeResize="0"/>
          <p:nvPr/>
        </p:nvPicPr>
        <p:blipFill rotWithShape="1">
          <a:blip r:embed="rId4">
            <a:alphaModFix/>
          </a:blip>
          <a:srcRect b="0" l="0" r="0" t="0"/>
          <a:stretch/>
        </p:blipFill>
        <p:spPr>
          <a:xfrm>
            <a:off x="912845" y="4508949"/>
            <a:ext cx="9021146" cy="22312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84"/>
          <p:cNvPicPr preferRelativeResize="0"/>
          <p:nvPr/>
        </p:nvPicPr>
        <p:blipFill rotWithShape="1">
          <a:blip r:embed="rId3">
            <a:alphaModFix/>
          </a:blip>
          <a:srcRect b="0" l="0" r="0" t="0"/>
          <a:stretch/>
        </p:blipFill>
        <p:spPr>
          <a:xfrm>
            <a:off x="1099225" y="367896"/>
            <a:ext cx="9567533" cy="612220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85"/>
          <p:cNvPicPr preferRelativeResize="0"/>
          <p:nvPr/>
        </p:nvPicPr>
        <p:blipFill rotWithShape="1">
          <a:blip r:embed="rId3">
            <a:alphaModFix/>
          </a:blip>
          <a:srcRect b="0" l="0" r="0" t="0"/>
          <a:stretch/>
        </p:blipFill>
        <p:spPr>
          <a:xfrm>
            <a:off x="924127" y="422788"/>
            <a:ext cx="10710153" cy="601242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86"/>
          <p:cNvPicPr preferRelativeResize="0"/>
          <p:nvPr/>
        </p:nvPicPr>
        <p:blipFill rotWithShape="1">
          <a:blip r:embed="rId3">
            <a:alphaModFix/>
          </a:blip>
          <a:srcRect b="0" l="0" r="0" t="0"/>
          <a:stretch/>
        </p:blipFill>
        <p:spPr>
          <a:xfrm>
            <a:off x="471055" y="540327"/>
            <a:ext cx="11236036" cy="5943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87"/>
          <p:cNvPicPr preferRelativeResize="0"/>
          <p:nvPr/>
        </p:nvPicPr>
        <p:blipFill rotWithShape="1">
          <a:blip r:embed="rId3">
            <a:alphaModFix/>
          </a:blip>
          <a:srcRect b="0" l="0" r="0" t="0"/>
          <a:stretch/>
        </p:blipFill>
        <p:spPr>
          <a:xfrm>
            <a:off x="295422" y="281353"/>
            <a:ext cx="11676184" cy="63304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0"/>
          <p:cNvPicPr preferRelativeResize="0"/>
          <p:nvPr/>
        </p:nvPicPr>
        <p:blipFill rotWithShape="1">
          <a:blip r:embed="rId3">
            <a:alphaModFix/>
          </a:blip>
          <a:srcRect b="0" l="0" r="0" t="0"/>
          <a:stretch/>
        </p:blipFill>
        <p:spPr>
          <a:xfrm>
            <a:off x="678873" y="716539"/>
            <a:ext cx="10917382" cy="5540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1"/>
          <p:cNvPicPr preferRelativeResize="0"/>
          <p:nvPr/>
        </p:nvPicPr>
        <p:blipFill rotWithShape="1">
          <a:blip r:embed="rId3">
            <a:alphaModFix/>
          </a:blip>
          <a:srcRect b="0" l="0" r="0" t="0"/>
          <a:stretch/>
        </p:blipFill>
        <p:spPr>
          <a:xfrm>
            <a:off x="498765" y="651164"/>
            <a:ext cx="10931236" cy="573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